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94" r:id="rId4"/>
    <p:sldMasterId id="2147483992" r:id="rId5"/>
    <p:sldMasterId id="2147484011" r:id="rId6"/>
    <p:sldMasterId id="2147484034" r:id="rId7"/>
  </p:sldMasterIdLst>
  <p:notesMasterIdLst>
    <p:notesMasterId r:id="rId41"/>
  </p:notesMasterIdLst>
  <p:handoutMasterIdLst>
    <p:handoutMasterId r:id="rId42"/>
  </p:handoutMasterIdLst>
  <p:sldIdLst>
    <p:sldId id="754" r:id="rId8"/>
    <p:sldId id="780" r:id="rId9"/>
    <p:sldId id="814" r:id="rId10"/>
    <p:sldId id="817" r:id="rId11"/>
    <p:sldId id="819" r:id="rId12"/>
    <p:sldId id="818" r:id="rId13"/>
    <p:sldId id="856" r:id="rId14"/>
    <p:sldId id="276" r:id="rId15"/>
    <p:sldId id="1038" r:id="rId16"/>
    <p:sldId id="833" r:id="rId17"/>
    <p:sldId id="835" r:id="rId18"/>
    <p:sldId id="839" r:id="rId19"/>
    <p:sldId id="854" r:id="rId20"/>
    <p:sldId id="840" r:id="rId21"/>
    <p:sldId id="855" r:id="rId22"/>
    <p:sldId id="857" r:id="rId23"/>
    <p:sldId id="860" r:id="rId24"/>
    <p:sldId id="858" r:id="rId25"/>
    <p:sldId id="859" r:id="rId26"/>
    <p:sldId id="869" r:id="rId27"/>
    <p:sldId id="861" r:id="rId28"/>
    <p:sldId id="862" r:id="rId29"/>
    <p:sldId id="863" r:id="rId30"/>
    <p:sldId id="864" r:id="rId31"/>
    <p:sldId id="865" r:id="rId32"/>
    <p:sldId id="866" r:id="rId33"/>
    <p:sldId id="867" r:id="rId34"/>
    <p:sldId id="770" r:id="rId35"/>
    <p:sldId id="4948" r:id="rId36"/>
    <p:sldId id="4946" r:id="rId37"/>
    <p:sldId id="868" r:id="rId38"/>
    <p:sldId id="288" r:id="rId39"/>
    <p:sldId id="848" r:id="rId40"/>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7A00"/>
    <a:srgbClr val="868686"/>
    <a:srgbClr val="E26D32"/>
    <a:srgbClr val="76B900"/>
    <a:srgbClr val="5A5A5A"/>
    <a:srgbClr val="F2F2F2"/>
    <a:srgbClr val="0071C5"/>
    <a:srgbClr val="9A4216"/>
    <a:srgbClr val="4E2D00"/>
    <a:srgbClr val="0D34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04763F-7FB8-4D80-8A7B-9596AADFD873}" v="4" dt="2022-08-03T16:06:09.0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71" autoAdjust="0"/>
    <p:restoredTop sz="61019" autoAdjust="0"/>
  </p:normalViewPr>
  <p:slideViewPr>
    <p:cSldViewPr snapToGrid="0">
      <p:cViewPr varScale="1">
        <p:scale>
          <a:sx n="92" d="100"/>
          <a:sy n="92" d="100"/>
        </p:scale>
        <p:origin x="1584" y="90"/>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Lee (Developer Programs)" userId="f47351a6-0e28-4941-b6cd-419bf959951c" providerId="ADAL" clId="{DB04763F-7FB8-4D80-8A7B-9596AADFD873}"/>
    <pc:docChg chg="undo custSel delSld modSld sldOrd">
      <pc:chgData name="Kevin Lee (Developer Programs)" userId="f47351a6-0e28-4941-b6cd-419bf959951c" providerId="ADAL" clId="{DB04763F-7FB8-4D80-8A7B-9596AADFD873}" dt="2022-08-03T17:03:04.753" v="6411" actId="20577"/>
      <pc:docMkLst>
        <pc:docMk/>
      </pc:docMkLst>
      <pc:sldChg chg="ord modNotesTx">
        <pc:chgData name="Kevin Lee (Developer Programs)" userId="f47351a6-0e28-4941-b6cd-419bf959951c" providerId="ADAL" clId="{DB04763F-7FB8-4D80-8A7B-9596AADFD873}" dt="2022-08-02T19:55:36.757" v="2256" actId="20577"/>
        <pc:sldMkLst>
          <pc:docMk/>
          <pc:sldMk cId="0" sldId="276"/>
        </pc:sldMkLst>
      </pc:sldChg>
      <pc:sldChg chg="modSp mod">
        <pc:chgData name="Kevin Lee (Developer Programs)" userId="f47351a6-0e28-4941-b6cd-419bf959951c" providerId="ADAL" clId="{DB04763F-7FB8-4D80-8A7B-9596AADFD873}" dt="2022-08-02T18:59:17.564" v="97" actId="20577"/>
        <pc:sldMkLst>
          <pc:docMk/>
          <pc:sldMk cId="181437301" sldId="288"/>
        </pc:sldMkLst>
        <pc:spChg chg="mod">
          <ac:chgData name="Kevin Lee (Developer Programs)" userId="f47351a6-0e28-4941-b6cd-419bf959951c" providerId="ADAL" clId="{DB04763F-7FB8-4D80-8A7B-9596AADFD873}" dt="2022-08-02T18:59:17.564" v="97" actId="20577"/>
          <ac:spMkLst>
            <pc:docMk/>
            <pc:sldMk cId="181437301" sldId="288"/>
            <ac:spMk id="3" creationId="{4A899748-597D-5149-9477-C9AC5C86423E}"/>
          </ac:spMkLst>
        </pc:spChg>
      </pc:sldChg>
      <pc:sldChg chg="modSp mod">
        <pc:chgData name="Kevin Lee (Developer Programs)" userId="f47351a6-0e28-4941-b6cd-419bf959951c" providerId="ADAL" clId="{DB04763F-7FB8-4D80-8A7B-9596AADFD873}" dt="2022-08-02T17:54:31.886" v="2" actId="20577"/>
        <pc:sldMkLst>
          <pc:docMk/>
          <pc:sldMk cId="3116770051" sldId="754"/>
        </pc:sldMkLst>
        <pc:spChg chg="mod">
          <ac:chgData name="Kevin Lee (Developer Programs)" userId="f47351a6-0e28-4941-b6cd-419bf959951c" providerId="ADAL" clId="{DB04763F-7FB8-4D80-8A7B-9596AADFD873}" dt="2022-08-02T17:54:31.886" v="2" actId="20577"/>
          <ac:spMkLst>
            <pc:docMk/>
            <pc:sldMk cId="3116770051" sldId="754"/>
            <ac:spMk id="5" creationId="{00000000-0000-0000-0000-000000000000}"/>
          </ac:spMkLst>
        </pc:spChg>
      </pc:sldChg>
      <pc:sldChg chg="modNotesTx">
        <pc:chgData name="Kevin Lee (Developer Programs)" userId="f47351a6-0e28-4941-b6cd-419bf959951c" providerId="ADAL" clId="{DB04763F-7FB8-4D80-8A7B-9596AADFD873}" dt="2022-08-03T17:03:04.753" v="6411" actId="20577"/>
        <pc:sldMkLst>
          <pc:docMk/>
          <pc:sldMk cId="2649203447" sldId="780"/>
        </pc:sldMkLst>
      </pc:sldChg>
      <pc:sldChg chg="modSp mod modNotesTx">
        <pc:chgData name="Kevin Lee (Developer Programs)" userId="f47351a6-0e28-4941-b6cd-419bf959951c" providerId="ADAL" clId="{DB04763F-7FB8-4D80-8A7B-9596AADFD873}" dt="2022-08-03T17:02:47.272" v="6387" actId="20577"/>
        <pc:sldMkLst>
          <pc:docMk/>
          <pc:sldMk cId="3525689908" sldId="817"/>
        </pc:sldMkLst>
        <pc:spChg chg="mod">
          <ac:chgData name="Kevin Lee (Developer Programs)" userId="f47351a6-0e28-4941-b6cd-419bf959951c" providerId="ADAL" clId="{DB04763F-7FB8-4D80-8A7B-9596AADFD873}" dt="2022-08-02T19:11:00.847" v="700" actId="20577"/>
          <ac:spMkLst>
            <pc:docMk/>
            <pc:sldMk cId="3525689908" sldId="817"/>
            <ac:spMk id="4" creationId="{399E7399-706E-4E98-BE47-2F2025AE7B4D}"/>
          </ac:spMkLst>
        </pc:spChg>
      </pc:sldChg>
      <pc:sldChg chg="delSp modSp mod modNotesTx">
        <pc:chgData name="Kevin Lee (Developer Programs)" userId="f47351a6-0e28-4941-b6cd-419bf959951c" providerId="ADAL" clId="{DB04763F-7FB8-4D80-8A7B-9596AADFD873}" dt="2022-08-03T17:02:31.994" v="6368" actId="20577"/>
        <pc:sldMkLst>
          <pc:docMk/>
          <pc:sldMk cId="2860701659" sldId="819"/>
        </pc:sldMkLst>
        <pc:spChg chg="mod">
          <ac:chgData name="Kevin Lee (Developer Programs)" userId="f47351a6-0e28-4941-b6cd-419bf959951c" providerId="ADAL" clId="{DB04763F-7FB8-4D80-8A7B-9596AADFD873}" dt="2022-08-02T17:59:07.967" v="31" actId="1036"/>
          <ac:spMkLst>
            <pc:docMk/>
            <pc:sldMk cId="2860701659" sldId="819"/>
            <ac:spMk id="14" creationId="{96D72EE4-929B-4034-BCC8-2D1A154E0D43}"/>
          </ac:spMkLst>
        </pc:spChg>
        <pc:spChg chg="mod">
          <ac:chgData name="Kevin Lee (Developer Programs)" userId="f47351a6-0e28-4941-b6cd-419bf959951c" providerId="ADAL" clId="{DB04763F-7FB8-4D80-8A7B-9596AADFD873}" dt="2022-08-02T17:59:07.967" v="31" actId="1036"/>
          <ac:spMkLst>
            <pc:docMk/>
            <pc:sldMk cId="2860701659" sldId="819"/>
            <ac:spMk id="16" creationId="{F38E7D66-A3A6-4CDC-B174-685770172E1F}"/>
          </ac:spMkLst>
        </pc:spChg>
        <pc:spChg chg="mod">
          <ac:chgData name="Kevin Lee (Developer Programs)" userId="f47351a6-0e28-4941-b6cd-419bf959951c" providerId="ADAL" clId="{DB04763F-7FB8-4D80-8A7B-9596AADFD873}" dt="2022-08-02T17:59:07.967" v="31" actId="1036"/>
          <ac:spMkLst>
            <pc:docMk/>
            <pc:sldMk cId="2860701659" sldId="819"/>
            <ac:spMk id="17" creationId="{3272A70A-B756-420F-A5A9-6777F4F6BEB6}"/>
          </ac:spMkLst>
        </pc:spChg>
        <pc:spChg chg="mod">
          <ac:chgData name="Kevin Lee (Developer Programs)" userId="f47351a6-0e28-4941-b6cd-419bf959951c" providerId="ADAL" clId="{DB04763F-7FB8-4D80-8A7B-9596AADFD873}" dt="2022-08-02T17:59:14.898" v="33" actId="20577"/>
          <ac:spMkLst>
            <pc:docMk/>
            <pc:sldMk cId="2860701659" sldId="819"/>
            <ac:spMk id="18" creationId="{45A4D539-E894-4334-B757-D8A695AACA11}"/>
          </ac:spMkLst>
        </pc:spChg>
        <pc:spChg chg="mod">
          <ac:chgData name="Kevin Lee (Developer Programs)" userId="f47351a6-0e28-4941-b6cd-419bf959951c" providerId="ADAL" clId="{DB04763F-7FB8-4D80-8A7B-9596AADFD873}" dt="2022-08-02T17:59:07.967" v="31" actId="1036"/>
          <ac:spMkLst>
            <pc:docMk/>
            <pc:sldMk cId="2860701659" sldId="819"/>
            <ac:spMk id="19" creationId="{708972EC-F80E-4389-9069-1934536E67AF}"/>
          </ac:spMkLst>
        </pc:spChg>
        <pc:spChg chg="mod">
          <ac:chgData name="Kevin Lee (Developer Programs)" userId="f47351a6-0e28-4941-b6cd-419bf959951c" providerId="ADAL" clId="{DB04763F-7FB8-4D80-8A7B-9596AADFD873}" dt="2022-08-02T17:59:07.967" v="31" actId="1036"/>
          <ac:spMkLst>
            <pc:docMk/>
            <pc:sldMk cId="2860701659" sldId="819"/>
            <ac:spMk id="20" creationId="{F88AC6EC-E2DF-4764-87BA-C18BD87CBEDB}"/>
          </ac:spMkLst>
        </pc:spChg>
        <pc:spChg chg="mod">
          <ac:chgData name="Kevin Lee (Developer Programs)" userId="f47351a6-0e28-4941-b6cd-419bf959951c" providerId="ADAL" clId="{DB04763F-7FB8-4D80-8A7B-9596AADFD873}" dt="2022-08-02T17:59:07.967" v="31" actId="1036"/>
          <ac:spMkLst>
            <pc:docMk/>
            <pc:sldMk cId="2860701659" sldId="819"/>
            <ac:spMk id="21" creationId="{05E67978-75A0-4BD9-9225-7B19F515988D}"/>
          </ac:spMkLst>
        </pc:spChg>
        <pc:spChg chg="mod">
          <ac:chgData name="Kevin Lee (Developer Programs)" userId="f47351a6-0e28-4941-b6cd-419bf959951c" providerId="ADAL" clId="{DB04763F-7FB8-4D80-8A7B-9596AADFD873}" dt="2022-08-02T17:59:21.333" v="37" actId="20577"/>
          <ac:spMkLst>
            <pc:docMk/>
            <pc:sldMk cId="2860701659" sldId="819"/>
            <ac:spMk id="22" creationId="{B90272DE-DEB4-4D51-97F0-C2DB9AF58CEC}"/>
          </ac:spMkLst>
        </pc:spChg>
        <pc:spChg chg="mod">
          <ac:chgData name="Kevin Lee (Developer Programs)" userId="f47351a6-0e28-4941-b6cd-419bf959951c" providerId="ADAL" clId="{DB04763F-7FB8-4D80-8A7B-9596AADFD873}" dt="2022-08-02T17:59:07.967" v="31" actId="1036"/>
          <ac:spMkLst>
            <pc:docMk/>
            <pc:sldMk cId="2860701659" sldId="819"/>
            <ac:spMk id="23" creationId="{6E09EA84-83A1-4B44-AB72-904D250F2214}"/>
          </ac:spMkLst>
        </pc:spChg>
        <pc:spChg chg="mod">
          <ac:chgData name="Kevin Lee (Developer Programs)" userId="f47351a6-0e28-4941-b6cd-419bf959951c" providerId="ADAL" clId="{DB04763F-7FB8-4D80-8A7B-9596AADFD873}" dt="2022-08-02T17:59:07.967" v="31" actId="1036"/>
          <ac:spMkLst>
            <pc:docMk/>
            <pc:sldMk cId="2860701659" sldId="819"/>
            <ac:spMk id="24" creationId="{945EB933-DD9D-45F0-B34B-96C95D2B9BA3}"/>
          </ac:spMkLst>
        </pc:spChg>
        <pc:spChg chg="mod">
          <ac:chgData name="Kevin Lee (Developer Programs)" userId="f47351a6-0e28-4941-b6cd-419bf959951c" providerId="ADAL" clId="{DB04763F-7FB8-4D80-8A7B-9596AADFD873}" dt="2022-08-02T17:59:07.967" v="31" actId="1036"/>
          <ac:spMkLst>
            <pc:docMk/>
            <pc:sldMk cId="2860701659" sldId="819"/>
            <ac:spMk id="25" creationId="{B991F963-3D7A-4155-8724-A3422845EBB4}"/>
          </ac:spMkLst>
        </pc:spChg>
        <pc:spChg chg="mod">
          <ac:chgData name="Kevin Lee (Developer Programs)" userId="f47351a6-0e28-4941-b6cd-419bf959951c" providerId="ADAL" clId="{DB04763F-7FB8-4D80-8A7B-9596AADFD873}" dt="2022-08-02T17:59:07.967" v="31" actId="1036"/>
          <ac:spMkLst>
            <pc:docMk/>
            <pc:sldMk cId="2860701659" sldId="819"/>
            <ac:spMk id="26" creationId="{CE8145F8-FBFE-4185-A0A4-DB3C12B727EF}"/>
          </ac:spMkLst>
        </pc:spChg>
        <pc:spChg chg="mod">
          <ac:chgData name="Kevin Lee (Developer Programs)" userId="f47351a6-0e28-4941-b6cd-419bf959951c" providerId="ADAL" clId="{DB04763F-7FB8-4D80-8A7B-9596AADFD873}" dt="2022-08-02T17:59:07.967" v="31" actId="1036"/>
          <ac:spMkLst>
            <pc:docMk/>
            <pc:sldMk cId="2860701659" sldId="819"/>
            <ac:spMk id="27" creationId="{DE6504F1-E244-4E6E-BA6A-A9F8BDB717B4}"/>
          </ac:spMkLst>
        </pc:spChg>
        <pc:spChg chg="mod">
          <ac:chgData name="Kevin Lee (Developer Programs)" userId="f47351a6-0e28-4941-b6cd-419bf959951c" providerId="ADAL" clId="{DB04763F-7FB8-4D80-8A7B-9596AADFD873}" dt="2022-08-02T17:59:07.967" v="31" actId="1036"/>
          <ac:spMkLst>
            <pc:docMk/>
            <pc:sldMk cId="2860701659" sldId="819"/>
            <ac:spMk id="28" creationId="{20896AE8-F42A-4550-A062-9EA8DFD796AB}"/>
          </ac:spMkLst>
        </pc:spChg>
        <pc:spChg chg="mod">
          <ac:chgData name="Kevin Lee (Developer Programs)" userId="f47351a6-0e28-4941-b6cd-419bf959951c" providerId="ADAL" clId="{DB04763F-7FB8-4D80-8A7B-9596AADFD873}" dt="2022-08-02T17:59:07.967" v="31" actId="1036"/>
          <ac:spMkLst>
            <pc:docMk/>
            <pc:sldMk cId="2860701659" sldId="819"/>
            <ac:spMk id="29" creationId="{53E685E9-20A6-464D-B256-6FD622400340}"/>
          </ac:spMkLst>
        </pc:spChg>
        <pc:spChg chg="del">
          <ac:chgData name="Kevin Lee (Developer Programs)" userId="f47351a6-0e28-4941-b6cd-419bf959951c" providerId="ADAL" clId="{DB04763F-7FB8-4D80-8A7B-9596AADFD873}" dt="2022-08-02T17:58:56.187" v="4" actId="478"/>
          <ac:spMkLst>
            <pc:docMk/>
            <pc:sldMk cId="2860701659" sldId="819"/>
            <ac:spMk id="30" creationId="{0076DA09-F510-4AF9-98D2-4F0A476A6D15}"/>
          </ac:spMkLst>
        </pc:spChg>
        <pc:spChg chg="del">
          <ac:chgData name="Kevin Lee (Developer Programs)" userId="f47351a6-0e28-4941-b6cd-419bf959951c" providerId="ADAL" clId="{DB04763F-7FB8-4D80-8A7B-9596AADFD873}" dt="2022-08-02T17:58:59.845" v="5" actId="478"/>
          <ac:spMkLst>
            <pc:docMk/>
            <pc:sldMk cId="2860701659" sldId="819"/>
            <ac:spMk id="31" creationId="{B3F852F0-864D-44A4-B5BA-AC4559EF369F}"/>
          </ac:spMkLst>
        </pc:spChg>
        <pc:spChg chg="del">
          <ac:chgData name="Kevin Lee (Developer Programs)" userId="f47351a6-0e28-4941-b6cd-419bf959951c" providerId="ADAL" clId="{DB04763F-7FB8-4D80-8A7B-9596AADFD873}" dt="2022-08-02T17:58:59.845" v="5" actId="478"/>
          <ac:spMkLst>
            <pc:docMk/>
            <pc:sldMk cId="2860701659" sldId="819"/>
            <ac:spMk id="32" creationId="{6196C99D-4A3C-47EC-90B6-9344F4E3A12C}"/>
          </ac:spMkLst>
        </pc:spChg>
        <pc:spChg chg="del">
          <ac:chgData name="Kevin Lee (Developer Programs)" userId="f47351a6-0e28-4941-b6cd-419bf959951c" providerId="ADAL" clId="{DB04763F-7FB8-4D80-8A7B-9596AADFD873}" dt="2022-08-02T17:58:59.845" v="5" actId="478"/>
          <ac:spMkLst>
            <pc:docMk/>
            <pc:sldMk cId="2860701659" sldId="819"/>
            <ac:spMk id="33" creationId="{C66EBC5F-71DA-4C21-81F4-072E0A90AE44}"/>
          </ac:spMkLst>
        </pc:spChg>
        <pc:spChg chg="del">
          <ac:chgData name="Kevin Lee (Developer Programs)" userId="f47351a6-0e28-4941-b6cd-419bf959951c" providerId="ADAL" clId="{DB04763F-7FB8-4D80-8A7B-9596AADFD873}" dt="2022-08-02T17:58:56.187" v="4" actId="478"/>
          <ac:spMkLst>
            <pc:docMk/>
            <pc:sldMk cId="2860701659" sldId="819"/>
            <ac:spMk id="34" creationId="{4BA9E84F-908A-499F-9BD9-F8880A575D0F}"/>
          </ac:spMkLst>
        </pc:spChg>
      </pc:sldChg>
      <pc:sldChg chg="del">
        <pc:chgData name="Kevin Lee (Developer Programs)" userId="f47351a6-0e28-4941-b6cd-419bf959951c" providerId="ADAL" clId="{DB04763F-7FB8-4D80-8A7B-9596AADFD873}" dt="2022-08-02T18:00:05.144" v="38" actId="47"/>
        <pc:sldMkLst>
          <pc:docMk/>
          <pc:sldMk cId="89555299" sldId="831"/>
        </pc:sldMkLst>
      </pc:sldChg>
      <pc:sldChg chg="del">
        <pc:chgData name="Kevin Lee (Developer Programs)" userId="f47351a6-0e28-4941-b6cd-419bf959951c" providerId="ADAL" clId="{DB04763F-7FB8-4D80-8A7B-9596AADFD873}" dt="2022-08-02T18:00:16.680" v="39" actId="47"/>
        <pc:sldMkLst>
          <pc:docMk/>
          <pc:sldMk cId="4038521622" sldId="832"/>
        </pc:sldMkLst>
      </pc:sldChg>
      <pc:sldChg chg="modSp mod modNotesTx">
        <pc:chgData name="Kevin Lee (Developer Programs)" userId="f47351a6-0e28-4941-b6cd-419bf959951c" providerId="ADAL" clId="{DB04763F-7FB8-4D80-8A7B-9596AADFD873}" dt="2022-08-03T15:51:24.352" v="4450" actId="20577"/>
        <pc:sldMkLst>
          <pc:docMk/>
          <pc:sldMk cId="3571774492" sldId="833"/>
        </pc:sldMkLst>
        <pc:spChg chg="mod">
          <ac:chgData name="Kevin Lee (Developer Programs)" userId="f47351a6-0e28-4941-b6cd-419bf959951c" providerId="ADAL" clId="{DB04763F-7FB8-4D80-8A7B-9596AADFD873}" dt="2022-08-03T15:38:58.023" v="3769" actId="20577"/>
          <ac:spMkLst>
            <pc:docMk/>
            <pc:sldMk cId="3571774492" sldId="833"/>
            <ac:spMk id="4" creationId="{399E7399-706E-4E98-BE47-2F2025AE7B4D}"/>
          </ac:spMkLst>
        </pc:spChg>
      </pc:sldChg>
      <pc:sldChg chg="modSp mod modNotesTx">
        <pc:chgData name="Kevin Lee (Developer Programs)" userId="f47351a6-0e28-4941-b6cd-419bf959951c" providerId="ADAL" clId="{DB04763F-7FB8-4D80-8A7B-9596AADFD873}" dt="2022-08-03T17:01:39.866" v="6341" actId="313"/>
        <pc:sldMkLst>
          <pc:docMk/>
          <pc:sldMk cId="1604735966" sldId="835"/>
        </pc:sldMkLst>
        <pc:spChg chg="mod">
          <ac:chgData name="Kevin Lee (Developer Programs)" userId="f47351a6-0e28-4941-b6cd-419bf959951c" providerId="ADAL" clId="{DB04763F-7FB8-4D80-8A7B-9596AADFD873}" dt="2022-08-02T18:54:02.558" v="72"/>
          <ac:spMkLst>
            <pc:docMk/>
            <pc:sldMk cId="1604735966" sldId="835"/>
            <ac:spMk id="7" creationId="{967A5E4B-6613-6641-8FB2-8DF486BCA216}"/>
          </ac:spMkLst>
        </pc:spChg>
        <pc:spChg chg="mod">
          <ac:chgData name="Kevin Lee (Developer Programs)" userId="f47351a6-0e28-4941-b6cd-419bf959951c" providerId="ADAL" clId="{DB04763F-7FB8-4D80-8A7B-9596AADFD873}" dt="2022-08-02T18:54:06.519" v="74"/>
          <ac:spMkLst>
            <pc:docMk/>
            <pc:sldMk cId="1604735966" sldId="835"/>
            <ac:spMk id="14" creationId="{83172A77-7716-1541-B169-49FF0529923F}"/>
          </ac:spMkLst>
        </pc:spChg>
        <pc:spChg chg="mod">
          <ac:chgData name="Kevin Lee (Developer Programs)" userId="f47351a6-0e28-4941-b6cd-419bf959951c" providerId="ADAL" clId="{DB04763F-7FB8-4D80-8A7B-9596AADFD873}" dt="2022-08-02T18:54:10.049" v="76"/>
          <ac:spMkLst>
            <pc:docMk/>
            <pc:sldMk cId="1604735966" sldId="835"/>
            <ac:spMk id="30" creationId="{DE6DCA1F-BC00-7A48-A00D-5FA7D1C3DA47}"/>
          </ac:spMkLst>
        </pc:spChg>
      </pc:sldChg>
      <pc:sldChg chg="modNotesTx">
        <pc:chgData name="Kevin Lee (Developer Programs)" userId="f47351a6-0e28-4941-b6cd-419bf959951c" providerId="ADAL" clId="{DB04763F-7FB8-4D80-8A7B-9596AADFD873}" dt="2022-08-03T16:02:10.144" v="5449"/>
        <pc:sldMkLst>
          <pc:docMk/>
          <pc:sldMk cId="760242322" sldId="840"/>
        </pc:sldMkLst>
      </pc:sldChg>
      <pc:sldChg chg="modSp mod">
        <pc:chgData name="Kevin Lee (Developer Programs)" userId="f47351a6-0e28-4941-b6cd-419bf959951c" providerId="ADAL" clId="{DB04763F-7FB8-4D80-8A7B-9596AADFD873}" dt="2022-08-02T18:59:27.451" v="100"/>
        <pc:sldMkLst>
          <pc:docMk/>
          <pc:sldMk cId="3479166293" sldId="848"/>
        </pc:sldMkLst>
        <pc:spChg chg="mod">
          <ac:chgData name="Kevin Lee (Developer Programs)" userId="f47351a6-0e28-4941-b6cd-419bf959951c" providerId="ADAL" clId="{DB04763F-7FB8-4D80-8A7B-9596AADFD873}" dt="2022-08-02T18:59:27.451" v="100"/>
          <ac:spMkLst>
            <pc:docMk/>
            <pc:sldMk cId="3479166293" sldId="848"/>
            <ac:spMk id="3" creationId="{4A899748-597D-5149-9477-C9AC5C86423E}"/>
          </ac:spMkLst>
        </pc:spChg>
      </pc:sldChg>
      <pc:sldChg chg="modSp mod modNotesTx">
        <pc:chgData name="Kevin Lee (Developer Programs)" userId="f47351a6-0e28-4941-b6cd-419bf959951c" providerId="ADAL" clId="{DB04763F-7FB8-4D80-8A7B-9596AADFD873}" dt="2022-08-03T16:01:46.797" v="5447"/>
        <pc:sldMkLst>
          <pc:docMk/>
          <pc:sldMk cId="1400122703" sldId="854"/>
        </pc:sldMkLst>
        <pc:spChg chg="mod">
          <ac:chgData name="Kevin Lee (Developer Programs)" userId="f47351a6-0e28-4941-b6cd-419bf959951c" providerId="ADAL" clId="{DB04763F-7FB8-4D80-8A7B-9596AADFD873}" dt="2022-08-02T18:57:22.365" v="78"/>
          <ac:spMkLst>
            <pc:docMk/>
            <pc:sldMk cId="1400122703" sldId="854"/>
            <ac:spMk id="4" creationId="{399E7399-706E-4E98-BE47-2F2025AE7B4D}"/>
          </ac:spMkLst>
        </pc:spChg>
      </pc:sldChg>
      <pc:sldChg chg="modNotesTx">
        <pc:chgData name="Kevin Lee (Developer Programs)" userId="f47351a6-0e28-4941-b6cd-419bf959951c" providerId="ADAL" clId="{DB04763F-7FB8-4D80-8A7B-9596AADFD873}" dt="2022-08-03T16:02:19.279" v="5450"/>
        <pc:sldMkLst>
          <pc:docMk/>
          <pc:sldMk cId="163008863" sldId="855"/>
        </pc:sldMkLst>
      </pc:sldChg>
      <pc:sldChg chg="modSp mod modNotesTx">
        <pc:chgData name="Kevin Lee (Developer Programs)" userId="f47351a6-0e28-4941-b6cd-419bf959951c" providerId="ADAL" clId="{DB04763F-7FB8-4D80-8A7B-9596AADFD873}" dt="2022-08-02T19:53:47.807" v="2005" actId="20577"/>
        <pc:sldMkLst>
          <pc:docMk/>
          <pc:sldMk cId="3863268517" sldId="856"/>
        </pc:sldMkLst>
        <pc:spChg chg="mod">
          <ac:chgData name="Kevin Lee (Developer Programs)" userId="f47351a6-0e28-4941-b6cd-419bf959951c" providerId="ADAL" clId="{DB04763F-7FB8-4D80-8A7B-9596AADFD873}" dt="2022-08-02T18:50:32.911" v="57" actId="20577"/>
          <ac:spMkLst>
            <pc:docMk/>
            <pc:sldMk cId="3863268517" sldId="856"/>
            <ac:spMk id="4" creationId="{399E7399-706E-4E98-BE47-2F2025AE7B4D}"/>
          </ac:spMkLst>
        </pc:spChg>
      </pc:sldChg>
      <pc:sldChg chg="modNotesTx">
        <pc:chgData name="Kevin Lee (Developer Programs)" userId="f47351a6-0e28-4941-b6cd-419bf959951c" providerId="ADAL" clId="{DB04763F-7FB8-4D80-8A7B-9596AADFD873}" dt="2022-08-03T16:02:49.990" v="5452" actId="20577"/>
        <pc:sldMkLst>
          <pc:docMk/>
          <pc:sldMk cId="3677661284" sldId="857"/>
        </pc:sldMkLst>
      </pc:sldChg>
      <pc:sldChg chg="modSp mod modNotesTx">
        <pc:chgData name="Kevin Lee (Developer Programs)" userId="f47351a6-0e28-4941-b6cd-419bf959951c" providerId="ADAL" clId="{DB04763F-7FB8-4D80-8A7B-9596AADFD873}" dt="2022-08-03T16:05:17.883" v="5610" actId="20577"/>
        <pc:sldMkLst>
          <pc:docMk/>
          <pc:sldMk cId="1600332005" sldId="858"/>
        </pc:sldMkLst>
        <pc:spChg chg="mod">
          <ac:chgData name="Kevin Lee (Developer Programs)" userId="f47351a6-0e28-4941-b6cd-419bf959951c" providerId="ADAL" clId="{DB04763F-7FB8-4D80-8A7B-9596AADFD873}" dt="2022-08-03T16:04:15.692" v="5486" actId="20577"/>
          <ac:spMkLst>
            <pc:docMk/>
            <pc:sldMk cId="1600332005" sldId="858"/>
            <ac:spMk id="3" creationId="{225DB1A9-35A8-458D-8DE0-FC14794D1601}"/>
          </ac:spMkLst>
        </pc:spChg>
      </pc:sldChg>
      <pc:sldChg chg="modNotesTx">
        <pc:chgData name="Kevin Lee (Developer Programs)" userId="f47351a6-0e28-4941-b6cd-419bf959951c" providerId="ADAL" clId="{DB04763F-7FB8-4D80-8A7B-9596AADFD873}" dt="2022-08-03T16:07:08.745" v="5787" actId="113"/>
        <pc:sldMkLst>
          <pc:docMk/>
          <pc:sldMk cId="3841964652" sldId="859"/>
        </pc:sldMkLst>
      </pc:sldChg>
      <pc:sldChg chg="modSp mod modNotesTx">
        <pc:chgData name="Kevin Lee (Developer Programs)" userId="f47351a6-0e28-4941-b6cd-419bf959951c" providerId="ADAL" clId="{DB04763F-7FB8-4D80-8A7B-9596AADFD873}" dt="2022-08-03T16:52:48.576" v="6303" actId="20577"/>
        <pc:sldMkLst>
          <pc:docMk/>
          <pc:sldMk cId="277553374" sldId="863"/>
        </pc:sldMkLst>
        <pc:spChg chg="mod">
          <ac:chgData name="Kevin Lee (Developer Programs)" userId="f47351a6-0e28-4941-b6cd-419bf959951c" providerId="ADAL" clId="{DB04763F-7FB8-4D80-8A7B-9596AADFD873}" dt="2022-08-02T18:58:25.139" v="82"/>
          <ac:spMkLst>
            <pc:docMk/>
            <pc:sldMk cId="277553374" sldId="863"/>
            <ac:spMk id="4" creationId="{399E7399-706E-4E98-BE47-2F2025AE7B4D}"/>
          </ac:spMkLst>
        </pc:spChg>
      </pc:sldChg>
      <pc:sldChg chg="modNotesTx">
        <pc:chgData name="Kevin Lee (Developer Programs)" userId="f47351a6-0e28-4941-b6cd-419bf959951c" providerId="ADAL" clId="{DB04763F-7FB8-4D80-8A7B-9596AADFD873}" dt="2022-08-03T16:56:36.123" v="6316" actId="20577"/>
        <pc:sldMkLst>
          <pc:docMk/>
          <pc:sldMk cId="1261066590" sldId="864"/>
        </pc:sldMkLst>
      </pc:sldChg>
      <pc:sldChg chg="modSp mod modNotesTx">
        <pc:chgData name="Kevin Lee (Developer Programs)" userId="f47351a6-0e28-4941-b6cd-419bf959951c" providerId="ADAL" clId="{DB04763F-7FB8-4D80-8A7B-9596AADFD873}" dt="2022-08-03T16:57:28.743" v="6317"/>
        <pc:sldMkLst>
          <pc:docMk/>
          <pc:sldMk cId="3936632348" sldId="866"/>
        </pc:sldMkLst>
        <pc:spChg chg="mod">
          <ac:chgData name="Kevin Lee (Developer Programs)" userId="f47351a6-0e28-4941-b6cd-419bf959951c" providerId="ADAL" clId="{DB04763F-7FB8-4D80-8A7B-9596AADFD873}" dt="2022-08-02T18:58:36.862" v="84"/>
          <ac:spMkLst>
            <pc:docMk/>
            <pc:sldMk cId="3936632348" sldId="866"/>
            <ac:spMk id="2" creationId="{05E164C1-2E31-4B47-A183-FF9ED12EDE20}"/>
          </ac:spMkLst>
        </pc:spChg>
        <pc:spChg chg="mod">
          <ac:chgData name="Kevin Lee (Developer Programs)" userId="f47351a6-0e28-4941-b6cd-419bf959951c" providerId="ADAL" clId="{DB04763F-7FB8-4D80-8A7B-9596AADFD873}" dt="2022-08-02T18:58:40.821" v="86"/>
          <ac:spMkLst>
            <pc:docMk/>
            <pc:sldMk cId="3936632348" sldId="866"/>
            <ac:spMk id="6" creationId="{DB90DC91-85E3-4F7E-84D2-83C6BE8F5A0B}"/>
          </ac:spMkLst>
        </pc:spChg>
      </pc:sldChg>
      <pc:sldChg chg="modNotesTx">
        <pc:chgData name="Kevin Lee (Developer Programs)" userId="f47351a6-0e28-4941-b6cd-419bf959951c" providerId="ADAL" clId="{DB04763F-7FB8-4D80-8A7B-9596AADFD873}" dt="2022-08-03T16:57:40.571" v="6318"/>
        <pc:sldMkLst>
          <pc:docMk/>
          <pc:sldMk cId="56207076" sldId="867"/>
        </pc:sldMkLst>
      </pc:sldChg>
      <pc:sldChg chg="modNotesTx">
        <pc:chgData name="Kevin Lee (Developer Programs)" userId="f47351a6-0e28-4941-b6cd-419bf959951c" providerId="ADAL" clId="{DB04763F-7FB8-4D80-8A7B-9596AADFD873}" dt="2022-08-03T16:11:59.749" v="6296" actId="6549"/>
        <pc:sldMkLst>
          <pc:docMk/>
          <pc:sldMk cId="1667162395" sldId="869"/>
        </pc:sldMkLst>
      </pc:sldChg>
      <pc:sldChg chg="modSp mod modNotes modNotesTx">
        <pc:chgData name="Kevin Lee (Developer Programs)" userId="f47351a6-0e28-4941-b6cd-419bf959951c" providerId="ADAL" clId="{DB04763F-7FB8-4D80-8A7B-9596AADFD873}" dt="2022-08-03T16:02:07.432" v="5448" actId="27636"/>
        <pc:sldMkLst>
          <pc:docMk/>
          <pc:sldMk cId="2177119372" sldId="1038"/>
        </pc:sldMkLst>
        <pc:spChg chg="mod">
          <ac:chgData name="Kevin Lee (Developer Programs)" userId="f47351a6-0e28-4941-b6cd-419bf959951c" providerId="ADAL" clId="{DB04763F-7FB8-4D80-8A7B-9596AADFD873}" dt="2022-08-02T19:58:16.178" v="2267" actId="20577"/>
          <ac:spMkLst>
            <pc:docMk/>
            <pc:sldMk cId="2177119372" sldId="1038"/>
            <ac:spMk id="7" creationId="{A6467881-2E19-49DA-9280-D06C445A282F}"/>
          </ac:spMkLst>
        </pc:spChg>
        <pc:spChg chg="mod">
          <ac:chgData name="Kevin Lee (Developer Programs)" userId="f47351a6-0e28-4941-b6cd-419bf959951c" providerId="ADAL" clId="{DB04763F-7FB8-4D80-8A7B-9596AADFD873}" dt="2022-08-02T19:55:47.558" v="2257" actId="20577"/>
          <ac:spMkLst>
            <pc:docMk/>
            <pc:sldMk cId="2177119372" sldId="1038"/>
            <ac:spMk id="8" creationId="{BDD81734-B26C-4725-A53A-94EC883459D8}"/>
          </ac:spMkLst>
        </pc:spChg>
      </pc:sldChg>
      <pc:sldChg chg="modSp mod">
        <pc:chgData name="Kevin Lee (Developer Programs)" userId="f47351a6-0e28-4941-b6cd-419bf959951c" providerId="ADAL" clId="{DB04763F-7FB8-4D80-8A7B-9596AADFD873}" dt="2022-08-02T18:58:58.012" v="88"/>
        <pc:sldMkLst>
          <pc:docMk/>
          <pc:sldMk cId="105418053" sldId="4946"/>
        </pc:sldMkLst>
        <pc:spChg chg="mod">
          <ac:chgData name="Kevin Lee (Developer Programs)" userId="f47351a6-0e28-4941-b6cd-419bf959951c" providerId="ADAL" clId="{DB04763F-7FB8-4D80-8A7B-9596AADFD873}" dt="2022-08-02T18:58:58.012" v="88"/>
          <ac:spMkLst>
            <pc:docMk/>
            <pc:sldMk cId="105418053" sldId="4946"/>
            <ac:spMk id="4" creationId="{399E7399-706E-4E98-BE47-2F2025AE7B4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8/3/2022</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330"/>
              </a:spcBef>
              <a:spcAft>
                <a:spcPts val="0"/>
              </a:spcAft>
              <a:buSzPts val="1400"/>
              <a:buNone/>
            </a:pPr>
            <a:r>
              <a:rPr lang="en-US" sz="1100" b="0" i="0" u="none" strike="noStrike" cap="none" dirty="0">
                <a:solidFill>
                  <a:schemeClr val="dk1"/>
                </a:solidFill>
                <a:latin typeface="Trebuchet MS"/>
                <a:ea typeface="Trebuchet MS"/>
                <a:cs typeface="Trebuchet MS"/>
                <a:sym typeface="Trebuchet MS"/>
              </a:rPr>
              <a:t>The workshop is appropriately broken down into 3 labs: </a:t>
            </a:r>
          </a:p>
          <a:p>
            <a:pPr marL="228600" marR="0" lvl="0" indent="-228600" algn="l" rtl="0">
              <a:lnSpc>
                <a:spcPct val="100000"/>
              </a:lnSpc>
              <a:spcBef>
                <a:spcPts val="330"/>
              </a:spcBef>
              <a:spcAft>
                <a:spcPts val="0"/>
              </a:spcAft>
              <a:buSzPts val="1400"/>
              <a:buAutoNum type="arabicPeriod"/>
            </a:pPr>
            <a:r>
              <a:rPr lang="en-US" sz="1100" b="0" i="0" u="none" strike="noStrike" cap="none" dirty="0">
                <a:solidFill>
                  <a:schemeClr val="dk1"/>
                </a:solidFill>
                <a:latin typeface="Trebuchet MS"/>
                <a:ea typeface="Trebuchet MS"/>
                <a:cs typeface="Trebuchet MS"/>
                <a:sym typeface="Trebuchet MS"/>
              </a:rPr>
              <a:t>In the first lab, we’ll train an </a:t>
            </a:r>
            <a:r>
              <a:rPr lang="en-US" sz="1100" b="0" i="0" u="none" strike="noStrike" cap="none" dirty="0" err="1">
                <a:solidFill>
                  <a:schemeClr val="dk1"/>
                </a:solidFill>
                <a:latin typeface="Trebuchet MS"/>
                <a:ea typeface="Trebuchet MS"/>
                <a:cs typeface="Trebuchet MS"/>
                <a:sym typeface="Trebuchet MS"/>
              </a:rPr>
              <a:t>XGBoost</a:t>
            </a:r>
            <a:r>
              <a:rPr lang="en-US" sz="1100" b="0" i="0" u="none" strike="noStrike" cap="none" dirty="0">
                <a:solidFill>
                  <a:schemeClr val="dk1"/>
                </a:solidFill>
                <a:latin typeface="Trebuchet MS"/>
                <a:ea typeface="Trebuchet MS"/>
                <a:cs typeface="Trebuchet MS"/>
                <a:sym typeface="Trebuchet MS"/>
              </a:rPr>
              <a:t> model for failure classification. We will discuss the </a:t>
            </a:r>
            <a:r>
              <a:rPr lang="en-US" sz="1100" b="0" i="0" u="none" strike="noStrike" cap="none" dirty="0" err="1">
                <a:solidFill>
                  <a:schemeClr val="dk1"/>
                </a:solidFill>
                <a:latin typeface="Trebuchet MS"/>
                <a:ea typeface="Trebuchet MS"/>
                <a:cs typeface="Trebuchet MS"/>
                <a:sym typeface="Trebuchet MS"/>
              </a:rPr>
              <a:t>XGBoost</a:t>
            </a:r>
            <a:r>
              <a:rPr lang="en-US" sz="1100" b="0" i="0" u="none" strike="noStrike" cap="none" dirty="0">
                <a:solidFill>
                  <a:schemeClr val="dk1"/>
                </a:solidFill>
                <a:latin typeface="Trebuchet MS"/>
                <a:ea typeface="Trebuchet MS"/>
                <a:cs typeface="Trebuchet MS"/>
                <a:sym typeface="Trebuchet MS"/>
              </a:rPr>
              <a:t> model as model evaluation metrics. </a:t>
            </a:r>
          </a:p>
          <a:p>
            <a:pPr marL="228600" marR="0" lvl="0" indent="-228600" algn="l" rtl="0">
              <a:lnSpc>
                <a:spcPct val="100000"/>
              </a:lnSpc>
              <a:spcBef>
                <a:spcPts val="330"/>
              </a:spcBef>
              <a:spcAft>
                <a:spcPts val="0"/>
              </a:spcAft>
              <a:buSzPts val="1400"/>
              <a:buAutoNum type="arabicPeriod"/>
            </a:pPr>
            <a:r>
              <a:rPr lang="en-US" sz="1100" b="0" i="0" u="none" strike="noStrike" cap="none" dirty="0">
                <a:solidFill>
                  <a:schemeClr val="dk1"/>
                </a:solidFill>
                <a:latin typeface="Trebuchet MS"/>
                <a:ea typeface="Trebuchet MS"/>
                <a:cs typeface="Trebuchet MS"/>
                <a:sym typeface="Trebuchet MS"/>
              </a:rPr>
              <a:t>In the second lab, we’ll train LSTM models for time series prediction. We will discuss RNN and LSTM models, as well as the Vanishing Gradient Problem. Furthermore, we’ll experiment with different RNN architectures. </a:t>
            </a:r>
          </a:p>
          <a:p>
            <a:pPr marL="228600" marR="0" lvl="0" indent="-228600" algn="l" rtl="0">
              <a:lnSpc>
                <a:spcPct val="100000"/>
              </a:lnSpc>
              <a:spcBef>
                <a:spcPts val="330"/>
              </a:spcBef>
              <a:spcAft>
                <a:spcPts val="0"/>
              </a:spcAft>
              <a:buSzPts val="1400"/>
              <a:buAutoNum type="arabicPeriod"/>
            </a:pPr>
            <a:r>
              <a:rPr lang="en-US" sz="1100" b="0" i="0" u="none" strike="noStrike" cap="none" dirty="0">
                <a:solidFill>
                  <a:schemeClr val="dk1"/>
                </a:solidFill>
                <a:latin typeface="Trebuchet MS"/>
                <a:ea typeface="Trebuchet MS"/>
                <a:cs typeface="Trebuchet MS"/>
                <a:sym typeface="Trebuchet MS"/>
              </a:rPr>
              <a:t>In the third lab, we’ll train an Autoencoder for anomaly detection. We will discuss a deep autoencoder networks and perform hyperparameter tuning as well as threshold setting.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2570759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4117628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XGBoost</a:t>
            </a:r>
            <a:r>
              <a:rPr lang="en-US" dirty="0"/>
              <a:t>, which stands for Extreme Gradient Boosting, is a scalable, distributed gradient-boosted decision tree (GBDT) machine learning library. It provides parallel tree boosting and is the leading machine learning library for regression, classification, and ranking problems. It’s vital to an understanding of </a:t>
            </a:r>
            <a:r>
              <a:rPr lang="en-US" dirty="0" err="1"/>
              <a:t>XGBoost</a:t>
            </a:r>
            <a:r>
              <a:rPr lang="en-US" dirty="0"/>
              <a:t> to first grasp the machine learning concepts and algorithms that </a:t>
            </a:r>
            <a:r>
              <a:rPr lang="en-US" dirty="0" err="1"/>
              <a:t>XGBoost</a:t>
            </a:r>
            <a:r>
              <a:rPr lang="en-US" dirty="0"/>
              <a:t> builds upon: </a:t>
            </a:r>
            <a:r>
              <a:rPr lang="en-US" b="1" dirty="0"/>
              <a:t>supervised machine learning</a:t>
            </a:r>
            <a:r>
              <a:rPr lang="en-US" dirty="0"/>
              <a:t>, </a:t>
            </a:r>
            <a:r>
              <a:rPr lang="en-US" b="1" dirty="0"/>
              <a:t>decision trees</a:t>
            </a:r>
            <a:r>
              <a:rPr lang="en-US" dirty="0"/>
              <a:t>, </a:t>
            </a:r>
            <a:r>
              <a:rPr lang="en-US" b="1" dirty="0"/>
              <a:t>ensemble learning</a:t>
            </a:r>
            <a:r>
              <a:rPr lang="en-US" dirty="0"/>
              <a:t>, and </a:t>
            </a:r>
            <a:r>
              <a:rPr lang="en-US" b="1" dirty="0"/>
              <a:t>gradient boosting</a:t>
            </a:r>
            <a:r>
              <a:rPr lang="en-US" dirty="0"/>
              <a:t>. </a:t>
            </a:r>
          </a:p>
          <a:p>
            <a:pPr marL="171450" indent="-171450">
              <a:buFont typeface="Arial" panose="020B0604020202020204" pitchFamily="34" charset="0"/>
              <a:buChar char="•"/>
            </a:pPr>
            <a:r>
              <a:rPr lang="en-US" dirty="0"/>
              <a:t>Supervised machine learning uses algorithms to train a model to find patterns in a dataset with labels and features and then uses the trained model to predict the labels on a new dataset’s features.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2739737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Decision trees create a model that predicts the label by evaluating a tree of if-then-else true/false feature questions, and estimating the minimum number of questions needed to assess the probability of making a correct decision. Decision trees can be used for classification to predict a category, or regression to predict a continuous numeric value. A Gradient Boosting Decision Trees (GBDT) is a decision tree ensemble learning algorithm similar to random forest, for classification and regression. </a:t>
            </a:r>
          </a:p>
          <a:p>
            <a:pPr marL="0" lvl="0" indent="0" algn="l" rtl="0">
              <a:spcBef>
                <a:spcPts val="330"/>
              </a:spcBef>
              <a:spcAft>
                <a:spcPts val="0"/>
              </a:spcAft>
              <a:buNone/>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2623312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Ensemble learning algorithms combine multiple machine learning algorithms to obtain a better model. Both random forest and GBDT build a model consisting of multiple decision trees. The difference is in how the trees are built and combined. </a:t>
            </a:r>
            <a:r>
              <a:rPr lang="en-US" b="0" i="0" dirty="0">
                <a:solidFill>
                  <a:srgbClr val="000000"/>
                </a:solidFill>
                <a:effectLst/>
                <a:latin typeface="DINPro"/>
              </a:rPr>
              <a:t>Random forest uses a technique called bagging to build full decision trees in parallel from random bootstrap samples of the data set. The final prediction is an average of all of the decision tree predictions.</a:t>
            </a:r>
          </a:p>
          <a:p>
            <a:pPr marL="0" lvl="0" indent="0" algn="l" rtl="0">
              <a:spcBef>
                <a:spcPts val="330"/>
              </a:spcBef>
              <a:spcAft>
                <a:spcPts val="0"/>
              </a:spcAft>
              <a:buNone/>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4136993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term “gradient boosting” comes from the idea of “boosting” or improving a single weak model by combining it with a number of other weak models in order to generate a collectively strong model. Gradient boosting is an extension of boosting where the process of additively generating weak models is formalized as a gradient descent algorithm over an objective function. Gradient boosting sets targeted outcomes for the next model in an effort to minimize errors. Targeted outcomes for each case are based on the gradient of the error (hence the name gradient boosting) with respect to the prediction. GBDTs iteratively train an ensemble of shallow decision trees, with each iteration using the error residuals of the previous model to fit the next model. The final prediction is a weighted sum of all of the tree predictions. Random forest “bagging” minimizes the variance and overfitting, while GBDT “boosting” minimizes the bias and underfitting.</a:t>
            </a:r>
          </a:p>
          <a:p>
            <a:pPr marL="171450" indent="-171450">
              <a:buFont typeface="Arial" panose="020B0604020202020204" pitchFamily="34" charset="0"/>
              <a:buChar char="•"/>
            </a:pPr>
            <a:r>
              <a:rPr lang="en-US" b="0" i="0" dirty="0" err="1">
                <a:solidFill>
                  <a:srgbClr val="000000"/>
                </a:solidFill>
                <a:effectLst/>
                <a:latin typeface="DINPro"/>
              </a:rPr>
              <a:t>XGBoost</a:t>
            </a:r>
            <a:r>
              <a:rPr lang="en-US" b="0" i="0" dirty="0">
                <a:solidFill>
                  <a:srgbClr val="000000"/>
                </a:solidFill>
                <a:effectLst/>
                <a:latin typeface="DINPro"/>
              </a:rPr>
              <a:t> is a scalable and highly accurate implementation of gradient boosting that pushes the limits of computing power for boosted tree algorithms, being built largely for energizing machine learning model performance and computational speed. With </a:t>
            </a:r>
            <a:r>
              <a:rPr lang="en-US" b="0" i="0" dirty="0" err="1">
                <a:solidFill>
                  <a:srgbClr val="000000"/>
                </a:solidFill>
                <a:effectLst/>
                <a:latin typeface="DINPro"/>
              </a:rPr>
              <a:t>XGBoost</a:t>
            </a:r>
            <a:r>
              <a:rPr lang="en-US" b="0" i="0" dirty="0">
                <a:solidFill>
                  <a:srgbClr val="000000"/>
                </a:solidFill>
                <a:effectLst/>
                <a:latin typeface="DINPro"/>
              </a:rPr>
              <a:t>, trees are built in parallel, instead of sequentially like GBDT. It follows a level-wise strategy, scanning across gradient values and using these partial sums to evaluate the quality of splits at every possible split in the training set. </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4171067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1472108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using data from </a:t>
            </a:r>
            <a:r>
              <a:rPr lang="en-US" dirty="0" err="1"/>
              <a:t>Backblaze</a:t>
            </a:r>
            <a:r>
              <a:rPr lang="en-US" dirty="0"/>
              <a:t> data center, which includes basic drive information as well as S.M.A.R.T. statistics.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2549697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daily snapshot of one drive is one record or row of data. All of the drive snapshots for a given day are collected into a file consisting of a row for each active hard drive. Each row consists of basic information such as date, serial number, model, capacity, </a:t>
            </a:r>
            <a:r>
              <a:rPr lang="en-US" b="1" dirty="0"/>
              <a:t>failure</a:t>
            </a:r>
            <a:r>
              <a:rPr lang="en-US" dirty="0"/>
              <a:t> (</a:t>
            </a:r>
            <a:r>
              <a:rPr lang="en-US" b="1" dirty="0"/>
              <a:t>target</a:t>
            </a:r>
            <a:r>
              <a:rPr lang="en-US" dirty="0"/>
              <a:t>), as well as 90 columns of S.M.A.R.T. stats.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985338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high-performing machine learning model is largely dependent on data quality. As you’ll come to see, time series data can be ‘jittery’ or has ‘holes’. We will learn about data curation throughout the workshop. Specifically, in Lab 3 we’ll perform ‘fill forward’ to prepare the data for model consumption.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685494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Shape 56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67" name="Shape 567"/>
          <p:cNvSpPr txBox="1">
            <a:spLocks noGrp="1"/>
          </p:cNvSpPr>
          <p:nvPr>
            <p:ph type="body" idx="1"/>
          </p:nvPr>
        </p:nvSpPr>
        <p:spPr>
          <a:xfrm>
            <a:off x="701039" y="4415789"/>
            <a:ext cx="5608319" cy="4183379"/>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Trebuchet MS"/>
              <a:buNone/>
            </a:pPr>
            <a:r>
              <a:rPr lang="en-US" sz="1100" b="0" i="0" u="none" strike="noStrike" cap="none" dirty="0">
                <a:solidFill>
                  <a:schemeClr val="dk1"/>
                </a:solidFill>
                <a:latin typeface="Trebuchet MS"/>
                <a:ea typeface="Trebuchet MS"/>
                <a:cs typeface="Trebuchet MS"/>
                <a:sym typeface="Trebuchet MS"/>
              </a:rPr>
              <a:t>Here is the agenda for this lab. We will first introduce the learning platform, the team, and the workshop perspective. We will then discuss some background concept on Predictive Maintenance. This first lab will focus on using the </a:t>
            </a:r>
            <a:r>
              <a:rPr lang="en-US" sz="1100" b="0" i="0" u="none" strike="noStrike" cap="none" dirty="0" err="1">
                <a:solidFill>
                  <a:schemeClr val="dk1"/>
                </a:solidFill>
                <a:latin typeface="Trebuchet MS"/>
                <a:ea typeface="Trebuchet MS"/>
                <a:cs typeface="Trebuchet MS"/>
                <a:sym typeface="Trebuchet MS"/>
              </a:rPr>
              <a:t>XGBoost</a:t>
            </a:r>
            <a:r>
              <a:rPr lang="en-US" sz="1100" b="0" i="0" u="none" strike="noStrike" cap="none" dirty="0">
                <a:solidFill>
                  <a:schemeClr val="dk1"/>
                </a:solidFill>
                <a:latin typeface="Trebuchet MS"/>
                <a:ea typeface="Trebuchet MS"/>
                <a:cs typeface="Trebuchet MS"/>
                <a:sym typeface="Trebuchet MS"/>
              </a:rPr>
              <a:t> algorithm for failure classification. As such, we will discuss the methodology for </a:t>
            </a:r>
            <a:r>
              <a:rPr lang="en-US" sz="1100" b="0" i="0" u="none" strike="noStrike" cap="none" dirty="0" err="1">
                <a:solidFill>
                  <a:schemeClr val="dk1"/>
                </a:solidFill>
                <a:latin typeface="Trebuchet MS"/>
                <a:ea typeface="Trebuchet MS"/>
                <a:cs typeface="Trebuchet MS"/>
                <a:sym typeface="Trebuchet MS"/>
              </a:rPr>
              <a:t>XGBoost</a:t>
            </a:r>
            <a:r>
              <a:rPr lang="en-US" sz="1100" b="0" i="0" u="none" strike="noStrike" cap="none" dirty="0">
                <a:solidFill>
                  <a:schemeClr val="dk1"/>
                </a:solidFill>
                <a:latin typeface="Trebuchet MS"/>
                <a:ea typeface="Trebuchet MS"/>
                <a:cs typeface="Trebuchet MS"/>
                <a:sym typeface="Trebuchet MS"/>
              </a:rPr>
              <a:t> as well as how to measure model performance. </a:t>
            </a:r>
            <a:endParaRPr sz="1100" b="0" i="0" u="none" strike="noStrike" cap="none" dirty="0">
              <a:solidFill>
                <a:schemeClr val="dk1"/>
              </a:solidFill>
              <a:latin typeface="Trebuchet MS"/>
              <a:ea typeface="Trebuchet MS"/>
              <a:cs typeface="Trebuchet MS"/>
              <a:sym typeface="Trebuchet MS"/>
            </a:endParaRPr>
          </a:p>
        </p:txBody>
      </p:sp>
      <p:sp>
        <p:nvSpPr>
          <p:cNvPr id="568" name="Shape 568"/>
          <p:cNvSpPr txBox="1">
            <a:spLocks noGrp="1"/>
          </p:cNvSpPr>
          <p:nvPr>
            <p:ph type="sldNum" idx="12"/>
          </p:nvPr>
        </p:nvSpPr>
        <p:spPr>
          <a:xfrm>
            <a:off x="3663169" y="8829967"/>
            <a:ext cx="3037839" cy="464818"/>
          </a:xfrm>
          <a:prstGeom prst="rect">
            <a:avLst/>
          </a:prstGeom>
          <a:noFill/>
          <a:ln>
            <a:noFill/>
          </a:ln>
        </p:spPr>
        <p:txBody>
          <a:bodyPr lIns="93175" tIns="46575" rIns="93175" bIns="46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Arial"/>
                <a:buNone/>
                <a:tabLst/>
                <a:defRPr/>
              </a:pPr>
              <a:t>2</a:t>
            </a:fld>
            <a:endParaRPr kumimoji="0" lang="en-US"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666708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3117877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425512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cuDF</a:t>
            </a:r>
            <a:r>
              <a:rPr lang="en-US" dirty="0"/>
              <a:t> is a Python-based GPU </a:t>
            </a:r>
            <a:r>
              <a:rPr lang="en-US" dirty="0" err="1"/>
              <a:t>DataFrame</a:t>
            </a:r>
            <a:r>
              <a:rPr lang="en-US" dirty="0"/>
              <a:t> library for working with data including loading, joining, aggregating, and filtering data. The move to GPU allows for massive acceleration due to the many more cores GPUs have over CPUs. </a:t>
            </a:r>
            <a:r>
              <a:rPr lang="en-US" dirty="0" err="1"/>
              <a:t>cuDF’s</a:t>
            </a:r>
            <a:r>
              <a:rPr lang="en-US" dirty="0"/>
              <a:t> API is a mirror of </a:t>
            </a:r>
            <a:r>
              <a:rPr lang="en-US" dirty="0" err="1"/>
              <a:t>Pandas’s</a:t>
            </a:r>
            <a:r>
              <a:rPr lang="en-US" dirty="0"/>
              <a:t> and in most cases can be used as a direct replacement. This makes it very easy for Data Scientists, Analysts, and Engineers to integrate it into their workflow. All that needs to be done is to convert your Pandas </a:t>
            </a:r>
            <a:r>
              <a:rPr lang="en-US" dirty="0" err="1"/>
              <a:t>DataFrame</a:t>
            </a:r>
            <a:r>
              <a:rPr lang="en-US" dirty="0"/>
              <a:t> into a </a:t>
            </a:r>
            <a:r>
              <a:rPr lang="en-US" dirty="0" err="1"/>
              <a:t>cuDF</a:t>
            </a:r>
            <a:r>
              <a:rPr lang="en-US" dirty="0"/>
              <a:t> one and voila you have GPU speedup! </a:t>
            </a:r>
            <a:r>
              <a:rPr lang="en-US" dirty="0" err="1"/>
              <a:t>cuDF</a:t>
            </a:r>
            <a:r>
              <a:rPr lang="en-US" dirty="0"/>
              <a:t> will support most of the common </a:t>
            </a:r>
            <a:r>
              <a:rPr lang="en-US" dirty="0" err="1"/>
              <a:t>DataFrame</a:t>
            </a:r>
            <a:r>
              <a:rPr lang="en-US" dirty="0"/>
              <a:t> operations that Pandas does, so much of the regular Pandas code can be accelerated without much effort.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2581867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RAPIDS suite of open source software libraries and APIs gives you the ability to execute end-to-end data science and analytics pipelines entirely on GPUs. Licensed under Apache 2.0, RAPIDS is incubated by NVIDIA® based on extensive hardware and data science experience. RAPIDS utilizes NVIDIA CUDA® primitives for low-level compute optimization, and exposes GPU parallelism and high-bandwidth memory speed through user-friendly Python interfaces. RAPIDS also focuses on common data preparation tasks for analytics and data science. This includes a familiar </a:t>
            </a:r>
            <a:r>
              <a:rPr lang="en-US" dirty="0" err="1"/>
              <a:t>dataframe</a:t>
            </a:r>
            <a:r>
              <a:rPr lang="en-US" dirty="0"/>
              <a:t> API via </a:t>
            </a:r>
            <a:r>
              <a:rPr lang="en-US" dirty="0" err="1"/>
              <a:t>cuDF</a:t>
            </a:r>
            <a:r>
              <a:rPr lang="en-US" dirty="0"/>
              <a:t> that integrates with a variety of machine learning algorithms for end-to-end pipeline accelerations without paying typical serialization costs. RAPIDS also includes support for multi-node, multi-GPU deployments, enabling vastly accelerated processing and training on much larger dataset sizes.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3308566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412390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313B3F"/>
                </a:solidFill>
                <a:effectLst/>
                <a:latin typeface="Georgia" panose="02040502050405020303" pitchFamily="18" charset="0"/>
              </a:rPr>
              <a:t>When performing classification predictions, there's four types of outcomes that could occur.</a:t>
            </a:r>
          </a:p>
          <a:p>
            <a:pPr marL="342900" indent="-342900" algn="l" fontAlgn="base">
              <a:buFont typeface="Arial" panose="020B0604020202020204" pitchFamily="34" charset="0"/>
              <a:buChar char="•"/>
            </a:pPr>
            <a:r>
              <a:rPr lang="en-US" b="1" i="0" dirty="0">
                <a:solidFill>
                  <a:srgbClr val="090A0B"/>
                </a:solidFill>
                <a:effectLst/>
                <a:latin typeface="inherit"/>
              </a:rPr>
              <a:t>True positives</a:t>
            </a:r>
            <a:r>
              <a:rPr lang="en-US" b="0" i="0" dirty="0">
                <a:solidFill>
                  <a:srgbClr val="313B3F"/>
                </a:solidFill>
                <a:effectLst/>
                <a:latin typeface="inherit"/>
              </a:rPr>
              <a:t> are when you predict an observation belongs to a class and it actually does belong to that class.</a:t>
            </a:r>
          </a:p>
          <a:p>
            <a:pPr marL="342900" indent="-342900" algn="l" fontAlgn="base">
              <a:buFont typeface="Arial" panose="020B0604020202020204" pitchFamily="34" charset="0"/>
              <a:buChar char="•"/>
            </a:pPr>
            <a:r>
              <a:rPr lang="en-US" b="1" i="0" dirty="0">
                <a:solidFill>
                  <a:srgbClr val="090A0B"/>
                </a:solidFill>
                <a:effectLst/>
                <a:latin typeface="inherit"/>
              </a:rPr>
              <a:t>True negatives</a:t>
            </a:r>
            <a:r>
              <a:rPr lang="en-US" b="0" i="0" dirty="0">
                <a:solidFill>
                  <a:srgbClr val="313B3F"/>
                </a:solidFill>
                <a:effectLst/>
                <a:latin typeface="inherit"/>
              </a:rPr>
              <a:t> are when you predict an observation does not belong to a class and it actually does not belong to that class.</a:t>
            </a:r>
          </a:p>
          <a:p>
            <a:pPr marL="342900" indent="-342900" algn="l" fontAlgn="base">
              <a:buFont typeface="Arial" panose="020B0604020202020204" pitchFamily="34" charset="0"/>
              <a:buChar char="•"/>
            </a:pPr>
            <a:r>
              <a:rPr lang="en-US" b="1" i="0" dirty="0">
                <a:solidFill>
                  <a:srgbClr val="313B3F"/>
                </a:solidFill>
                <a:effectLst/>
                <a:latin typeface="inherit"/>
              </a:rPr>
              <a:t>F</a:t>
            </a:r>
            <a:r>
              <a:rPr lang="en-US" b="1" i="0" dirty="0">
                <a:solidFill>
                  <a:srgbClr val="090A0B"/>
                </a:solidFill>
                <a:effectLst/>
                <a:latin typeface="inherit"/>
              </a:rPr>
              <a:t>alse positives</a:t>
            </a:r>
            <a:r>
              <a:rPr lang="en-US" b="0" i="0" dirty="0">
                <a:solidFill>
                  <a:srgbClr val="313B3F"/>
                </a:solidFill>
                <a:effectLst/>
                <a:latin typeface="inherit"/>
              </a:rPr>
              <a:t> occur when you predict an observation belongs to a class when in reality it does not.</a:t>
            </a:r>
          </a:p>
          <a:p>
            <a:pPr marL="342900" indent="-342900" algn="l" fontAlgn="base">
              <a:buFont typeface="Arial" panose="020B0604020202020204" pitchFamily="34" charset="0"/>
              <a:buChar char="•"/>
            </a:pPr>
            <a:r>
              <a:rPr lang="en-US" b="1" i="0" dirty="0">
                <a:solidFill>
                  <a:srgbClr val="090A0B"/>
                </a:solidFill>
                <a:effectLst/>
                <a:latin typeface="inherit"/>
              </a:rPr>
              <a:t>False negatives</a:t>
            </a:r>
            <a:r>
              <a:rPr lang="en-US" b="0" i="0" dirty="0">
                <a:solidFill>
                  <a:srgbClr val="313B3F"/>
                </a:solidFill>
                <a:effectLst/>
                <a:latin typeface="inherit"/>
              </a:rPr>
              <a:t> occur when you predict an observation does not belong to a class when in fact it does.</a:t>
            </a:r>
          </a:p>
          <a:p>
            <a:pPr marL="342900" indent="-342900" algn="l" fontAlgn="base">
              <a:buFont typeface="Arial" panose="020B0604020202020204" pitchFamily="34" charset="0"/>
              <a:buChar char="•"/>
            </a:pPr>
            <a:endParaRPr lang="en-US" b="0" i="0" dirty="0">
              <a:solidFill>
                <a:srgbClr val="313B3F"/>
              </a:solidFill>
              <a:effectLst/>
              <a:latin typeface="inherit"/>
            </a:endParaRPr>
          </a:p>
          <a:p>
            <a:pPr marL="0" indent="0" algn="l" fontAlgn="base">
              <a:buFont typeface="Arial" panose="020B0604020202020204" pitchFamily="34" charset="0"/>
              <a:buNone/>
            </a:pPr>
            <a:r>
              <a:rPr lang="en-US" b="0" i="0" dirty="0">
                <a:solidFill>
                  <a:srgbClr val="313B3F"/>
                </a:solidFill>
                <a:effectLst/>
                <a:latin typeface="Georgia" panose="02040502050405020303" pitchFamily="18" charset="0"/>
              </a:rPr>
              <a:t>These four outcomes are often plotted on a confusion matrix. This confusion matrix is an example for the case of binary classification. Often we need more insights into accuracy, especially if the dataset is imbalanced. </a:t>
            </a:r>
            <a:endParaRPr lang="en-US" b="0" i="0" dirty="0">
              <a:solidFill>
                <a:srgbClr val="313B3F"/>
              </a:solidFill>
              <a:effectLst/>
              <a:latin typeface="inherit"/>
            </a:endParaRP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2634403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090A0B"/>
                </a:solidFill>
                <a:effectLst/>
                <a:latin typeface="inherit"/>
              </a:rPr>
              <a:t>Precision</a:t>
            </a:r>
            <a:r>
              <a:rPr lang="en-US" b="0" i="0" dirty="0">
                <a:solidFill>
                  <a:srgbClr val="313B3F"/>
                </a:solidFill>
                <a:effectLst/>
                <a:latin typeface="Georgia" panose="02040502050405020303" pitchFamily="18" charset="0"/>
              </a:rPr>
              <a:t> is defined as the fraction of relevant examples (true positives) among all of the examples which were predicted to belong in a certain class.</a:t>
            </a:r>
          </a:p>
          <a:p>
            <a:pPr algn="l" fontAlgn="base"/>
            <a:r>
              <a:rPr lang="en-US" b="1" i="0" dirty="0">
                <a:solidFill>
                  <a:srgbClr val="090A0B"/>
                </a:solidFill>
                <a:effectLst/>
                <a:latin typeface="inherit"/>
              </a:rPr>
              <a:t>Recall</a:t>
            </a:r>
            <a:r>
              <a:rPr lang="en-US" b="0" i="0" dirty="0">
                <a:solidFill>
                  <a:srgbClr val="313B3F"/>
                </a:solidFill>
                <a:effectLst/>
                <a:latin typeface="Georgia" panose="02040502050405020303" pitchFamily="18" charset="0"/>
              </a:rPr>
              <a:t> is defined as the fraction of examples which were predicted to belong to a class with respect to all of the examples that truly belong in the class.</a:t>
            </a:r>
          </a:p>
          <a:p>
            <a:pPr algn="l" fontAlgn="base"/>
            <a:endParaRPr lang="en-US" b="0" i="0" dirty="0">
              <a:solidFill>
                <a:srgbClr val="313B3F"/>
              </a:solidFill>
              <a:effectLst/>
              <a:latin typeface="Georgia" panose="02040502050405020303" pitchFamily="18" charset="0"/>
            </a:endParaRPr>
          </a:p>
          <a:p>
            <a:pPr algn="l" fontAlgn="base"/>
            <a:r>
              <a:rPr lang="en-US" b="0" i="0" dirty="0">
                <a:solidFill>
                  <a:srgbClr val="313B3F"/>
                </a:solidFill>
                <a:effectLst/>
                <a:latin typeface="Georgia" panose="02040502050405020303" pitchFamily="18" charset="0"/>
              </a:rPr>
              <a:t>Precision and recall are useful in cases where classes aren't evenly distributed. The common example is for developing a classification algorithm that predicts whether or not aa component is defective. If only a small percentage of the dataset (let's say 1%) is defective, we could build a classifier that always predicts that the component is good, we would have built a model which is 99% accurate and 0% useful. Using precision and recall gives us better insight into how the model performs. </a:t>
            </a:r>
          </a:p>
          <a:p>
            <a:pPr algn="l" fontAlgn="base"/>
            <a:endParaRPr lang="en-US" b="0" i="0" dirty="0">
              <a:solidFill>
                <a:srgbClr val="313B3F"/>
              </a:solidFill>
              <a:effectLst/>
              <a:latin typeface="Georgia" panose="02040502050405020303" pitchFamily="18" charset="0"/>
            </a:endParaRPr>
          </a:p>
          <a:p>
            <a:pPr algn="l" fontAlgn="base"/>
            <a:r>
              <a:rPr lang="en-US" b="0" i="0" dirty="0">
                <a:solidFill>
                  <a:srgbClr val="313B3F"/>
                </a:solidFill>
                <a:effectLst/>
                <a:latin typeface="Georgia" panose="02040502050405020303" pitchFamily="18" charset="0"/>
              </a:rPr>
              <a:t>Ultimately, it's nice to have one number to evaluate a machine learning model just as you get a single grade on a test in school. Thus, it makes sense to combine the precision and recall metrics. The common approach for combining these metrics is known as the f-score.</a:t>
            </a:r>
          </a:p>
          <a:p>
            <a:pPr algn="l" fontAlgn="base"/>
            <a:br>
              <a:rPr lang="en-US"/>
            </a:br>
            <a:endParaRPr lang="en-US"/>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8589993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3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0" name="Google Shape;920;p3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330"/>
              </a:spcBef>
              <a:spcAft>
                <a:spcPts val="0"/>
              </a:spcAft>
              <a:buSzPts val="1400"/>
              <a:buNone/>
            </a:pPr>
            <a:endParaRPr sz="1100" b="0" i="0" u="none" strike="noStrike" cap="none" dirty="0">
              <a:solidFill>
                <a:schemeClr val="dk1"/>
              </a:solidFill>
              <a:latin typeface="Trebuchet MS"/>
              <a:ea typeface="Trebuchet MS"/>
              <a:cs typeface="Trebuchet MS"/>
              <a:sym typeface="Trebuchet MS"/>
            </a:endParaRPr>
          </a:p>
        </p:txBody>
      </p:sp>
      <p:sp>
        <p:nvSpPr>
          <p:cNvPr id="921" name="Google Shape;921;p3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000000"/>
                </a:solidFill>
                <a:latin typeface="Trebuchet MS"/>
                <a:ea typeface="Trebuchet MS"/>
                <a:cs typeface="Trebuchet MS"/>
                <a:sym typeface="Trebuchet MS"/>
              </a:rPr>
              <a:t>29</a:t>
            </a:fld>
            <a:endParaRPr sz="1100" b="0" i="0" u="none" strike="noStrike" cap="none" dirty="0">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1714605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30</a:t>
            </a:fld>
            <a:endParaRPr lang="en-US"/>
          </a:p>
        </p:txBody>
      </p:sp>
    </p:spTree>
    <p:extLst>
      <p:ext uri="{BB962C8B-B14F-4D97-AF65-F5344CB8AC3E}">
        <p14:creationId xmlns:p14="http://schemas.microsoft.com/office/powerpoint/2010/main" val="2979221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31</a:t>
            </a:fld>
            <a:endParaRPr lang="en-US"/>
          </a:p>
        </p:txBody>
      </p:sp>
    </p:spTree>
    <p:extLst>
      <p:ext uri="{BB962C8B-B14F-4D97-AF65-F5344CB8AC3E}">
        <p14:creationId xmlns:p14="http://schemas.microsoft.com/office/powerpoint/2010/main" val="541301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full-day workshop with hands-on labs. We will learn about various models in the context of Predictive Maintenance, ranging from Tree-based models to deep neural networks for classification, time series prediction, as well as anomaly detection.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2479247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3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0" name="Google Shape;920;p3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330"/>
              </a:spcBef>
              <a:spcAft>
                <a:spcPts val="0"/>
              </a:spcAft>
              <a:buSzPts val="1400"/>
              <a:buNone/>
            </a:pPr>
            <a:endParaRPr sz="1100" b="0" i="0" u="none" strike="noStrike" cap="none" dirty="0">
              <a:solidFill>
                <a:schemeClr val="dk1"/>
              </a:solidFill>
              <a:latin typeface="Trebuchet MS"/>
              <a:ea typeface="Trebuchet MS"/>
              <a:cs typeface="Trebuchet MS"/>
              <a:sym typeface="Trebuchet MS"/>
            </a:endParaRPr>
          </a:p>
        </p:txBody>
      </p:sp>
      <p:sp>
        <p:nvSpPr>
          <p:cNvPr id="921" name="Google Shape;921;p3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000000"/>
                </a:solidFill>
                <a:latin typeface="Trebuchet MS"/>
                <a:ea typeface="Trebuchet MS"/>
                <a:cs typeface="Trebuchet MS"/>
                <a:sym typeface="Trebuchet MS"/>
              </a:rPr>
              <a:t>32</a:t>
            </a:fld>
            <a:endParaRPr sz="1100" b="0" i="0" u="none" strike="noStrike" cap="none" dirty="0">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1714605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3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0" name="Google Shape;920;p3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330"/>
              </a:spcBef>
              <a:spcAft>
                <a:spcPts val="0"/>
              </a:spcAft>
              <a:buSzPts val="1400"/>
              <a:buNone/>
            </a:pPr>
            <a:endParaRPr sz="1100" b="0" i="0" u="none" strike="noStrike" cap="none" dirty="0">
              <a:solidFill>
                <a:schemeClr val="dk1"/>
              </a:solidFill>
              <a:latin typeface="Trebuchet MS"/>
              <a:ea typeface="Trebuchet MS"/>
              <a:cs typeface="Trebuchet MS"/>
              <a:sym typeface="Trebuchet MS"/>
            </a:endParaRPr>
          </a:p>
        </p:txBody>
      </p:sp>
      <p:sp>
        <p:nvSpPr>
          <p:cNvPr id="921" name="Google Shape;921;p3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000000"/>
                </a:solidFill>
                <a:latin typeface="Trebuchet MS"/>
                <a:ea typeface="Trebuchet MS"/>
                <a:cs typeface="Trebuchet MS"/>
                <a:sym typeface="Trebuchet MS"/>
              </a:rPr>
              <a:t>33</a:t>
            </a:fld>
            <a:endParaRPr sz="1100" b="0" i="0" u="none" strike="noStrike" cap="none" dirty="0">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2693262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workshop is broken down into three parts, each covering a different model for failure classification, time series prediction, and anomaly detection.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2679147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749876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practice in maintenance is to perform replacements and repairs at regular schedule times. While effective, it doesn’t catch all failures and can lead to costly unplanned downtime. A more efficient approach is to perform predictive maintenance based on data and analytics. This can help to better manage failures, avoid unnecessary repairs, optimize spare parts inventory, and yield longer lifespan of equipment and parts. Predictive maintenance can be divided into several key steps: </a:t>
            </a:r>
          </a:p>
          <a:p>
            <a:pPr marL="228600" indent="-228600">
              <a:buAutoNum type="arabicPeriod"/>
            </a:pPr>
            <a:r>
              <a:rPr lang="en-US" dirty="0"/>
              <a:t>estimation of remaining useful life of critical parts</a:t>
            </a:r>
          </a:p>
          <a:p>
            <a:pPr marL="228600" indent="-228600">
              <a:buAutoNum type="arabicPeriod"/>
            </a:pPr>
            <a:r>
              <a:rPr lang="en-US" dirty="0"/>
              <a:t>Identification of anomalies</a:t>
            </a:r>
          </a:p>
          <a:p>
            <a:pPr marL="228600" indent="-228600">
              <a:buAutoNum type="arabicPeriod"/>
            </a:pPr>
            <a:r>
              <a:rPr lang="en-US" dirty="0"/>
              <a:t>Mapping of anomalies to part failures through service logs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3965276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2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Google Shape;659;p2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Clr>
                <a:schemeClr val="dk1"/>
              </a:buClr>
              <a:buSzPts val="900"/>
              <a:buFont typeface="Arial"/>
              <a:buNone/>
            </a:pPr>
            <a:r>
              <a:rPr lang="en-US" sz="900" dirty="0"/>
              <a:t> </a:t>
            </a:r>
            <a:r>
              <a:rPr lang="en-US" sz="800" dirty="0"/>
              <a:t>In a case study done for NASA’s Turbofan Engine using simulation data, using deep learning-based analytics can predict remaining useful life with 35-49% better accuracy than traditional methods. </a:t>
            </a:r>
            <a:endParaRPr sz="800" dirty="0"/>
          </a:p>
        </p:txBody>
      </p:sp>
      <p:sp>
        <p:nvSpPr>
          <p:cNvPr id="660" name="Google Shape;660;p2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0" cap="none" spc="0" normalizeH="0" baseline="0" noProof="0">
                <a:ln>
                  <a:noFill/>
                </a:ln>
                <a:solidFill>
                  <a:srgbClr val="000000"/>
                </a:solidFill>
                <a:effectLst/>
                <a:uLnTx/>
                <a:uFillTx/>
                <a:latin typeface="Trebuchet MS"/>
                <a:ea typeface="Trebuchet MS"/>
                <a:cs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t>8</a:t>
            </a:fld>
            <a:endParaRPr kumimoji="0" sz="11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As another example, we calculated the potential benefits of using DL-based anomaly detection for the oil industry. Using current techniques for predictive maintenance, we experience $9Bn daily loss in production (or 150K per day per well) due to non-producing time (NPTY) from Electric Submersible Pumps (EPS). This is due to high (50%) false alarms as well as detecting failures too late to avoid NPT. </a:t>
            </a:r>
          </a:p>
          <a:p>
            <a:endParaRPr lang="en-US" dirty="0"/>
          </a:p>
          <a:p>
            <a:r>
              <a:rPr lang="en-US" dirty="0"/>
              <a:t>This is derived from using 60K oil wells WW using ESP, multiplied by 2500 barrels per day per well, multiplied by $60 per barrel (60000 * 2500 * $60 = $9Bn)</a:t>
            </a:r>
          </a:p>
          <a:p>
            <a:endParaRPr lang="en-US" dirty="0"/>
          </a:p>
          <a:p>
            <a:r>
              <a:rPr lang="en-US" dirty="0"/>
              <a:t>Using DL techniques, we tested on 200 well data obtained over 2 years, it show a 93% detection accuracy with 2 months lead time at 7% false alarm. This is a significant improvement from the current process. For comparison, at 10% False Positive, we calculated ~$300K per well per YEAR. </a:t>
            </a:r>
          </a:p>
          <a:p>
            <a:endParaRPr lang="en-US" dirty="0"/>
          </a:p>
          <a:p>
            <a:r>
              <a:rPr lang="en-US" dirty="0"/>
              <a:t>-=====notes from before=====-</a:t>
            </a:r>
          </a:p>
          <a:p>
            <a:r>
              <a:rPr lang="en-US" dirty="0"/>
              <a:t>200 well data obtained over 2 years, shows reduction in FA to 7% , detection accuracy of 97% with a lead time of 2 months.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kern="1200" dirty="0">
                <a:solidFill>
                  <a:schemeClr val="tx1"/>
                </a:solidFill>
                <a:effectLst/>
                <a:latin typeface="Trebuchet MS" pitchFamily="34" charset="0"/>
                <a:ea typeface="+mn-ea"/>
                <a:cs typeface="+mn-cs"/>
              </a:rPr>
              <a:t>150+ well data obtained over 2 years, shows DL techniques reduces the False Positive to &lt;10% and achieves detection accuracy of 93% with a lead time of up to 2 months.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dirty="0">
                <a:solidFill>
                  <a:srgbClr val="76B900"/>
                </a:solidFill>
              </a:rPr>
              <a:t>or cope well with the field variability (machine types, modes, age, environmental condition)  and often results in &gt; 50% False Alarms and poor anomaly detection, often too late to avoid NPT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kern="1200" dirty="0">
                <a:solidFill>
                  <a:schemeClr val="tx1"/>
                </a:solidFill>
                <a:effectLst/>
                <a:latin typeface="Trebuchet MS" pitchFamily="34" charset="0"/>
                <a:ea typeface="+mn-ea"/>
                <a:cs typeface="+mn-cs"/>
              </a:rPr>
              <a:t>21 days = $200 B WW</a:t>
            </a:r>
            <a:r>
              <a:rPr lang="en-US" dirty="0"/>
              <a:t> </a:t>
            </a:r>
            <a:r>
              <a:rPr lang="en-US" sz="1100" b="0" i="0" u="none" strike="noStrike" kern="1200" dirty="0">
                <a:solidFill>
                  <a:schemeClr val="tx1"/>
                </a:solidFill>
                <a:effectLst/>
                <a:latin typeface="Trebuchet MS" pitchFamily="34" charset="0"/>
                <a:ea typeface="+mn-ea"/>
                <a:cs typeface="+mn-cs"/>
              </a:rPr>
              <a:t>60K ESP wells.  Average 2500 barrels/day/well</a:t>
            </a:r>
            <a:r>
              <a:rPr lang="en-US" dirty="0"/>
              <a:t> </a:t>
            </a:r>
            <a:r>
              <a:rPr lang="en-US" sz="1100" b="0" i="0" u="none" strike="noStrike" kern="1200" dirty="0">
                <a:solidFill>
                  <a:schemeClr val="tx1"/>
                </a:solidFill>
                <a:effectLst/>
                <a:latin typeface="Trebuchet MS" pitchFamily="34" charset="0"/>
                <a:ea typeface="+mn-ea"/>
                <a:cs typeface="+mn-cs"/>
              </a:rPr>
              <a:t>$60 per barrel</a:t>
            </a:r>
            <a:r>
              <a:rPr lang="en-US" dirty="0"/>
              <a:t> </a:t>
            </a:r>
            <a:r>
              <a:rPr lang="en-US" sz="1100" b="0" i="0" u="none" strike="noStrike" kern="1200" dirty="0">
                <a:solidFill>
                  <a:schemeClr val="tx1"/>
                </a:solidFill>
                <a:effectLst/>
                <a:latin typeface="Trebuchet MS" pitchFamily="34" charset="0"/>
                <a:ea typeface="+mn-ea"/>
                <a:cs typeface="+mn-cs"/>
              </a:rPr>
              <a:t> $       9,000,000,000 per day </a:t>
            </a:r>
            <a:r>
              <a:rPr lang="en-US" sz="1100" b="0" i="0" u="none" strike="noStrike" kern="1200" dirty="0" err="1">
                <a:solidFill>
                  <a:schemeClr val="tx1"/>
                </a:solidFill>
                <a:effectLst/>
                <a:latin typeface="Trebuchet MS" pitchFamily="34" charset="0"/>
                <a:ea typeface="+mn-ea"/>
                <a:cs typeface="+mn-cs"/>
              </a:rPr>
              <a:t>ww</a:t>
            </a:r>
            <a:r>
              <a:rPr lang="en-US" sz="1100" b="0" i="0" u="none" strike="noStrike" kern="1200" dirty="0">
                <a:solidFill>
                  <a:schemeClr val="tx1"/>
                </a:solidFill>
                <a:effectLst/>
                <a:latin typeface="Trebuchet MS" pitchFamily="34" charset="0"/>
                <a:ea typeface="+mn-ea"/>
                <a:cs typeface="+mn-cs"/>
              </a:rPr>
              <a:t> production</a:t>
            </a:r>
            <a:r>
              <a:rPr lang="en-US" dirty="0"/>
              <a:t> </a:t>
            </a:r>
            <a:r>
              <a:rPr lang="en-US" sz="1100" b="0" i="0" u="none" strike="noStrike" kern="1200" dirty="0">
                <a:solidFill>
                  <a:schemeClr val="tx1"/>
                </a:solidFill>
                <a:effectLst/>
                <a:latin typeface="Trebuchet MS" pitchFamily="34" charset="0"/>
                <a:ea typeface="+mn-ea"/>
                <a:cs typeface="+mn-cs"/>
              </a:rPr>
              <a:t> $                  150,000 per day per well</a:t>
            </a:r>
            <a:r>
              <a:rPr lang="en-US" dirty="0"/>
              <a:t> </a:t>
            </a:r>
            <a:r>
              <a:rPr lang="en-US" sz="1100" b="0" i="0" u="none" strike="noStrike" kern="1200" dirty="0">
                <a:solidFill>
                  <a:schemeClr val="tx1"/>
                </a:solidFill>
                <a:effectLst/>
                <a:latin typeface="Trebuchet MS" pitchFamily="34" charset="0"/>
                <a:ea typeface="+mn-ea"/>
                <a:cs typeface="+mn-cs"/>
              </a:rPr>
              <a:t> $              3,150,000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100" b="0" i="0" u="none" strike="noStrike" kern="1200" dirty="0">
              <a:solidFill>
                <a:schemeClr val="tx1"/>
              </a:solidFill>
              <a:effectLst/>
              <a:latin typeface="Trebuchet MS" pitchFamily="34"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100" kern="1200" dirty="0">
              <a:solidFill>
                <a:schemeClr val="tx1"/>
              </a:solidFill>
              <a:effectLst/>
              <a:latin typeface="Trebuchet MS"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296236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workshop covers data collection, curation, augmentation, model development, performance metrics, and inferencing. We start by learning to pre-process raw dataset and various data curation techniques. As mentioned before, we’ll explore several machine learning models to tackle different aspects of predictive maintenance. We will also introduce </a:t>
            </a:r>
            <a:r>
              <a:rPr lang="en-US" dirty="0" err="1"/>
              <a:t>cuDF</a:t>
            </a:r>
            <a:r>
              <a:rPr lang="en-US" dirty="0"/>
              <a:t>, which is an alternative to Pandas for when working with large datasets.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2079901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pic>
        <p:nvPicPr>
          <p:cNvPr id="5" name="Picture 4">
            <a:extLst>
              <a:ext uri="{FF2B5EF4-FFF2-40B4-BE49-F238E27FC236}">
                <a16:creationId xmlns:a16="http://schemas.microsoft.com/office/drawing/2014/main" id="{4BA72641-7874-43A2-B962-3ECD2E50BF7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6" name="Slide Number Placeholder 1">
            <a:extLst>
              <a:ext uri="{FF2B5EF4-FFF2-40B4-BE49-F238E27FC236}">
                <a16:creationId xmlns:a16="http://schemas.microsoft.com/office/drawing/2014/main" id="{E8C60738-E7B0-43C1-9119-216D2DE92553}"/>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413FF3-1B39-4AA7-BB6E-7F5034E78A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5" name="Slide Number Placeholder 1">
            <a:extLst>
              <a:ext uri="{FF2B5EF4-FFF2-40B4-BE49-F238E27FC236}">
                <a16:creationId xmlns:a16="http://schemas.microsoft.com/office/drawing/2014/main" id="{938D8577-1225-4B52-9348-8E3F33E451AC}"/>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pic>
        <p:nvPicPr>
          <p:cNvPr id="5" name="Picture 4">
            <a:extLst>
              <a:ext uri="{FF2B5EF4-FFF2-40B4-BE49-F238E27FC236}">
                <a16:creationId xmlns:a16="http://schemas.microsoft.com/office/drawing/2014/main" id="{A29FC787-6D2D-4D63-AD20-8C0D2C2181E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6" name="Slide Number Placeholder 1">
            <a:extLst>
              <a:ext uri="{FF2B5EF4-FFF2-40B4-BE49-F238E27FC236}">
                <a16:creationId xmlns:a16="http://schemas.microsoft.com/office/drawing/2014/main" id="{B852731D-58BB-48F6-A34B-649B1C37C9A8}"/>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1410237" y="1023461"/>
            <a:ext cx="9152357" cy="476499"/>
          </a:xfrm>
          <a:prstGeom prst="rect">
            <a:avLst/>
          </a:prstGeom>
        </p:spPr>
        <p:txBody>
          <a:bodyPr vert="horz" lIns="91440" tIns="45720" rIns="91440" bIns="45720" rtlCol="0" anchor="ctr">
            <a:noAutofit/>
          </a:bodyPr>
          <a:lstStyle>
            <a:lvl1pPr>
              <a:defRPr cap="all" baseline="0"/>
            </a:lvl1pPr>
          </a:lstStyle>
          <a:p>
            <a:r>
              <a:rPr lang="en-US"/>
              <a:t>TITLE GOES HERE</a:t>
            </a:r>
          </a:p>
        </p:txBody>
      </p:sp>
      <p:sp>
        <p:nvSpPr>
          <p:cNvPr id="9" name="Text Placeholder 5"/>
          <p:cNvSpPr>
            <a:spLocks noGrp="1"/>
          </p:cNvSpPr>
          <p:nvPr>
            <p:ph idx="1"/>
          </p:nvPr>
        </p:nvSpPr>
        <p:spPr>
          <a:xfrm>
            <a:off x="1397358" y="1648495"/>
            <a:ext cx="9152357" cy="39078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Slide Number Placeholder 1">
            <a:extLst>
              <a:ext uri="{FF2B5EF4-FFF2-40B4-BE49-F238E27FC236}">
                <a16:creationId xmlns:a16="http://schemas.microsoft.com/office/drawing/2014/main" id="{4F182D70-8AED-4620-8C47-8CD34348DF3A}"/>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361010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944">
          <p15:clr>
            <a:srgbClr val="FBAE40"/>
          </p15:clr>
        </p15:guide>
        <p15:guide id="2" pos="86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1_Title, Subtitle, and Content - NO LOGO &amp; PAGE NUMBER">
    <p:spTree>
      <p:nvGrpSpPr>
        <p:cNvPr id="1" name="Shape 388"/>
        <p:cNvGrpSpPr/>
        <p:nvPr/>
      </p:nvGrpSpPr>
      <p:grpSpPr>
        <a:xfrm>
          <a:off x="0" y="0"/>
          <a:ext cx="0" cy="0"/>
          <a:chOff x="0" y="0"/>
          <a:chExt cx="0" cy="0"/>
        </a:xfrm>
      </p:grpSpPr>
      <p:sp>
        <p:nvSpPr>
          <p:cNvPr id="389" name="Google Shape;389;p83"/>
          <p:cNvSpPr/>
          <p:nvPr/>
        </p:nvSpPr>
        <p:spPr>
          <a:xfrm>
            <a:off x="0" y="0"/>
            <a:ext cx="10972800" cy="6172200"/>
          </a:xfrm>
          <a:prstGeom prst="rect">
            <a:avLst/>
          </a:prstGeom>
          <a:solidFill>
            <a:schemeClr val="lt1"/>
          </a:solidFill>
          <a:ln>
            <a:noFill/>
          </a:ln>
        </p:spPr>
        <p:txBody>
          <a:bodyPr spcFirstLastPara="1" wrap="square" lIns="82275" tIns="41125" rIns="82275" bIns="4112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1800" b="0" i="0" u="none" strike="noStrike" cap="none" dirty="0">
              <a:solidFill>
                <a:srgbClr val="FFFFFF"/>
              </a:solidFill>
              <a:latin typeface="Trebuchet MS"/>
              <a:ea typeface="Trebuchet MS"/>
              <a:cs typeface="Trebuchet MS"/>
              <a:sym typeface="Trebuchet MS"/>
            </a:endParaRPr>
          </a:p>
        </p:txBody>
      </p:sp>
      <p:sp>
        <p:nvSpPr>
          <p:cNvPr id="390" name="Google Shape;390;p83"/>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lstStyle>
            <a:lvl1pPr marR="0" lvl="0" algn="ctr">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91" name="Google Shape;391;p83"/>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lstStyle>
            <a:lvl1pPr marL="457200" marR="0" lvl="0" indent="-228600" algn="l">
              <a:lnSpc>
                <a:spcPct val="90000"/>
              </a:lnSpc>
              <a:spcBef>
                <a:spcPts val="900"/>
              </a:spcBef>
              <a:spcAft>
                <a:spcPts val="0"/>
              </a:spcAft>
              <a:buClr>
                <a:schemeClr val="dk1"/>
              </a:buClr>
              <a:buSzPts val="2222"/>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a:lnSpc>
                <a:spcPct val="90000"/>
              </a:lnSpc>
              <a:spcBef>
                <a:spcPts val="900"/>
              </a:spcBef>
              <a:spcAft>
                <a:spcPts val="0"/>
              </a:spcAft>
              <a:buClr>
                <a:schemeClr val="dk1"/>
              </a:buClr>
              <a:buSzPts val="20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a:lnSpc>
                <a:spcPct val="90000"/>
              </a:lnSpc>
              <a:spcBef>
                <a:spcPts val="900"/>
              </a:spcBef>
              <a:spcAft>
                <a:spcPts val="0"/>
              </a:spcAft>
              <a:buClr>
                <a:schemeClr val="dk1"/>
              </a:buClr>
              <a:buSzPts val="20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55600" algn="l">
              <a:lnSpc>
                <a:spcPct val="100000"/>
              </a:lnSpc>
              <a:spcBef>
                <a:spcPts val="900"/>
              </a:spcBef>
              <a:spcAft>
                <a:spcPts val="0"/>
              </a:spcAft>
              <a:buClr>
                <a:schemeClr val="dk1"/>
              </a:buClr>
              <a:buSzPts val="20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69697" algn="l">
              <a:lnSpc>
                <a:spcPct val="100000"/>
              </a:lnSpc>
              <a:spcBef>
                <a:spcPts val="400"/>
              </a:spcBef>
              <a:spcAft>
                <a:spcPts val="0"/>
              </a:spcAft>
              <a:buClr>
                <a:schemeClr val="dk1"/>
              </a:buClr>
              <a:buSzPts val="2222"/>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69697"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69697"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69696"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69696"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92" name="Google Shape;392;p83"/>
          <p:cNvSpPr txBox="1">
            <a:spLocks noGrp="1"/>
          </p:cNvSpPr>
          <p:nvPr>
            <p:ph type="body" idx="2"/>
          </p:nvPr>
        </p:nvSpPr>
        <p:spPr>
          <a:xfrm>
            <a:off x="498348" y="1183334"/>
            <a:ext cx="9976104" cy="525463"/>
          </a:xfrm>
          <a:prstGeom prst="rect">
            <a:avLst/>
          </a:prstGeom>
          <a:noFill/>
          <a:ln>
            <a:noFill/>
          </a:ln>
        </p:spPr>
        <p:txBody>
          <a:bodyPr spcFirstLastPara="1" wrap="square" lIns="91425" tIns="45700" rIns="91425" bIns="45700" anchor="t" anchorCtr="0"/>
          <a:lstStyle>
            <a:lvl1pPr marL="457200" marR="0" lvl="0" indent="-228600" algn="ctr">
              <a:lnSpc>
                <a:spcPct val="90000"/>
              </a:lnSpc>
              <a:spcBef>
                <a:spcPts val="900"/>
              </a:spcBef>
              <a:spcAft>
                <a:spcPts val="0"/>
              </a:spcAft>
              <a:buClr>
                <a:schemeClr val="dk1"/>
              </a:buClr>
              <a:buSzPts val="2667"/>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a:lnSpc>
                <a:spcPct val="90000"/>
              </a:lnSpc>
              <a:spcBef>
                <a:spcPts val="900"/>
              </a:spcBef>
              <a:spcAft>
                <a:spcPts val="0"/>
              </a:spcAft>
              <a:buClr>
                <a:schemeClr val="dk1"/>
              </a:buClr>
              <a:buSzPts val="3111"/>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a:lnSpc>
                <a:spcPct val="90000"/>
              </a:lnSpc>
              <a:spcBef>
                <a:spcPts val="900"/>
              </a:spcBef>
              <a:spcAft>
                <a:spcPts val="0"/>
              </a:spcAft>
              <a:buClr>
                <a:schemeClr val="dk1"/>
              </a:buClr>
              <a:buSzPts val="3111"/>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a:lnSpc>
                <a:spcPct val="100000"/>
              </a:lnSpc>
              <a:spcBef>
                <a:spcPts val="900"/>
              </a:spcBef>
              <a:spcAft>
                <a:spcPts val="0"/>
              </a:spcAft>
              <a:buClr>
                <a:schemeClr val="lt2"/>
              </a:buClr>
              <a:buSzPts val="3111"/>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a:lnSpc>
                <a:spcPct val="100000"/>
              </a:lnSpc>
              <a:spcBef>
                <a:spcPts val="560"/>
              </a:spcBef>
              <a:spcAft>
                <a:spcPts val="0"/>
              </a:spcAft>
              <a:buClr>
                <a:schemeClr val="lt2"/>
              </a:buClr>
              <a:buSzPts val="3111"/>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69697"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69697"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69696"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69696"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6" name="Slide Number Placeholder 1">
            <a:extLst>
              <a:ext uri="{FF2B5EF4-FFF2-40B4-BE49-F238E27FC236}">
                <a16:creationId xmlns:a16="http://schemas.microsoft.com/office/drawing/2014/main" id="{1400B1C5-A9BF-DC41-978D-F29005BEE858}"/>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33287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6"/>
        <p:cNvGrpSpPr/>
        <p:nvPr/>
      </p:nvGrpSpPr>
      <p:grpSpPr>
        <a:xfrm>
          <a:off x="0" y="0"/>
          <a:ext cx="0" cy="0"/>
          <a:chOff x="0" y="0"/>
          <a:chExt cx="0" cy="0"/>
        </a:xfrm>
      </p:grpSpPr>
      <p:pic>
        <p:nvPicPr>
          <p:cNvPr id="17" name="Google Shape;17;p3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0972800" cy="6172200"/>
          </a:xfrm>
          <a:prstGeom prst="rect">
            <a:avLst/>
          </a:prstGeom>
          <a:noFill/>
          <a:ln>
            <a:noFill/>
          </a:ln>
        </p:spPr>
      </p:pic>
      <p:sp>
        <p:nvSpPr>
          <p:cNvPr id="18" name="Google Shape;18;p35"/>
          <p:cNvSpPr/>
          <p:nvPr/>
        </p:nvSpPr>
        <p:spPr>
          <a:xfrm>
            <a:off x="0" y="0"/>
            <a:ext cx="10972800" cy="6172200"/>
          </a:xfrm>
          <a:prstGeom prst="rect">
            <a:avLst/>
          </a:prstGeom>
          <a:gradFill>
            <a:gsLst>
              <a:gs pos="0">
                <a:srgbClr val="000000">
                  <a:alpha val="0"/>
                </a:srgbClr>
              </a:gs>
              <a:gs pos="100000">
                <a:srgbClr val="000000">
                  <a:alpha val="48627"/>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 name="Google Shape;19;p35"/>
          <p:cNvSpPr txBox="1">
            <a:spLocks noGrp="1"/>
          </p:cNvSpPr>
          <p:nvPr>
            <p:ph type="subTitle" idx="1"/>
          </p:nvPr>
        </p:nvSpPr>
        <p:spPr>
          <a:xfrm>
            <a:off x="481661" y="5353031"/>
            <a:ext cx="9526126" cy="341632"/>
          </a:xfrm>
          <a:prstGeom prst="rect">
            <a:avLst/>
          </a:prstGeom>
          <a:noFill/>
          <a:ln>
            <a:noFill/>
          </a:ln>
        </p:spPr>
        <p:txBody>
          <a:bodyPr spcFirstLastPara="1" wrap="square" lIns="91425" tIns="45700" rIns="91425" bIns="45700" anchor="t" anchorCtr="0">
            <a:spAutoFit/>
          </a:bodyPr>
          <a:lstStyle>
            <a:lvl1pPr lvl="0" algn="l">
              <a:lnSpc>
                <a:spcPct val="90000"/>
              </a:lnSpc>
              <a:spcBef>
                <a:spcPts val="600"/>
              </a:spcBef>
              <a:spcAft>
                <a:spcPts val="0"/>
              </a:spcAft>
              <a:buSzPts val="1800"/>
              <a:buFont typeface="Trebuchet MS"/>
              <a:buNone/>
              <a:defRPr sz="1800" b="0">
                <a:solidFill>
                  <a:schemeClr val="lt1"/>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20" name="Google Shape;20;p35"/>
          <p:cNvSpPr txBox="1">
            <a:spLocks noGrp="1"/>
          </p:cNvSpPr>
          <p:nvPr>
            <p:ph type="title"/>
          </p:nvPr>
        </p:nvSpPr>
        <p:spPr>
          <a:xfrm>
            <a:off x="481661" y="4405220"/>
            <a:ext cx="9568425"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1" name="Google Shape;21;p3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47273" y="3219565"/>
            <a:ext cx="2199959" cy="474500"/>
          </a:xfrm>
          <a:prstGeom prst="rect">
            <a:avLst/>
          </a:prstGeom>
          <a:noFill/>
          <a:ln>
            <a:noFill/>
          </a:ln>
        </p:spPr>
      </p:pic>
    </p:spTree>
    <p:extLst>
      <p:ext uri="{BB962C8B-B14F-4D97-AF65-F5344CB8AC3E}">
        <p14:creationId xmlns:p14="http://schemas.microsoft.com/office/powerpoint/2010/main" val="249887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2"/>
        <p:cNvGrpSpPr/>
        <p:nvPr/>
      </p:nvGrpSpPr>
      <p:grpSpPr>
        <a:xfrm>
          <a:off x="0" y="0"/>
          <a:ext cx="0" cy="0"/>
          <a:chOff x="0" y="0"/>
          <a:chExt cx="0" cy="0"/>
        </a:xfrm>
      </p:grpSpPr>
      <p:pic>
        <p:nvPicPr>
          <p:cNvPr id="23" name="Google Shape;23;p36"/>
          <p:cNvPicPr preferRelativeResize="0"/>
          <p:nvPr/>
        </p:nvPicPr>
        <p:blipFill rotWithShape="1">
          <a:blip r:embed="rId2" cstate="email">
            <a:alphaModFix/>
            <a:extLst>
              <a:ext uri="{28A0092B-C50C-407E-A947-70E740481C1C}">
                <a14:useLocalDpi xmlns:a14="http://schemas.microsoft.com/office/drawing/2010/main"/>
              </a:ext>
            </a:extLst>
          </a:blip>
          <a:srcRect b="-2"/>
          <a:stretch/>
        </p:blipFill>
        <p:spPr>
          <a:xfrm>
            <a:off x="0" y="1"/>
            <a:ext cx="3583957" cy="6172198"/>
          </a:xfrm>
          <a:prstGeom prst="rect">
            <a:avLst/>
          </a:prstGeom>
          <a:noFill/>
          <a:ln>
            <a:noFill/>
          </a:ln>
        </p:spPr>
      </p:pic>
      <p:cxnSp>
        <p:nvCxnSpPr>
          <p:cNvPr id="24" name="Google Shape;24;p36"/>
          <p:cNvCxnSpPr/>
          <p:nvPr/>
        </p:nvCxnSpPr>
        <p:spPr>
          <a:xfrm>
            <a:off x="3583957" y="-1"/>
            <a:ext cx="0" cy="6172200"/>
          </a:xfrm>
          <a:prstGeom prst="straightConnector1">
            <a:avLst/>
          </a:prstGeom>
          <a:noFill/>
          <a:ln w="9525" cap="flat" cmpd="sng">
            <a:solidFill>
              <a:srgbClr val="595959"/>
            </a:solidFill>
            <a:prstDash val="solid"/>
            <a:round/>
            <a:headEnd type="none" w="sm" len="sm"/>
            <a:tailEnd type="none" w="sm" len="sm"/>
          </a:ln>
        </p:spPr>
      </p:cxnSp>
      <p:sp>
        <p:nvSpPr>
          <p:cNvPr id="25" name="Google Shape;25;p36"/>
          <p:cNvSpPr txBox="1">
            <a:spLocks noGrp="1"/>
          </p:cNvSpPr>
          <p:nvPr>
            <p:ph type="title"/>
          </p:nvPr>
        </p:nvSpPr>
        <p:spPr>
          <a:xfrm>
            <a:off x="441881" y="2381806"/>
            <a:ext cx="2700194" cy="1408589"/>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3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58668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6"/>
        <p:cNvGrpSpPr/>
        <p:nvPr/>
      </p:nvGrpSpPr>
      <p:grpSpPr>
        <a:xfrm>
          <a:off x="0" y="0"/>
          <a:ext cx="0" cy="0"/>
          <a:chOff x="0" y="0"/>
          <a:chExt cx="0" cy="0"/>
        </a:xfrm>
      </p:grpSpPr>
      <p:sp>
        <p:nvSpPr>
          <p:cNvPr id="27" name="Google Shape;27;p37"/>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7"/>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400"/>
              <a:buFont typeface="Trebuchet MS"/>
              <a:buNone/>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9" name="Google Shape;29;p37"/>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184545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30"/>
        <p:cNvGrpSpPr/>
        <p:nvPr/>
      </p:nvGrpSpPr>
      <p:grpSpPr>
        <a:xfrm>
          <a:off x="0" y="0"/>
          <a:ext cx="0" cy="0"/>
          <a:chOff x="0" y="0"/>
          <a:chExt cx="0" cy="0"/>
        </a:xfrm>
      </p:grpSpPr>
      <p:pic>
        <p:nvPicPr>
          <p:cNvPr id="31" name="Google Shape;31;p38"/>
          <p:cNvPicPr preferRelativeResize="0"/>
          <p:nvPr/>
        </p:nvPicPr>
        <p:blipFill rotWithShape="1">
          <a:blip r:embed="rId2">
            <a:alphaModFix/>
          </a:blip>
          <a:srcRect/>
          <a:stretch/>
        </p:blipFill>
        <p:spPr>
          <a:xfrm flipH="1">
            <a:off x="0" y="0"/>
            <a:ext cx="10972800" cy="6172200"/>
          </a:xfrm>
          <a:prstGeom prst="rect">
            <a:avLst/>
          </a:prstGeom>
          <a:noFill/>
          <a:ln>
            <a:noFill/>
          </a:ln>
        </p:spPr>
      </p:pic>
      <p:sp>
        <p:nvSpPr>
          <p:cNvPr id="32" name="Google Shape;32;p38"/>
          <p:cNvSpPr/>
          <p:nvPr/>
        </p:nvSpPr>
        <p:spPr>
          <a:xfrm>
            <a:off x="0" y="0"/>
            <a:ext cx="10972800" cy="6172200"/>
          </a:xfrm>
          <a:prstGeom prst="rect">
            <a:avLst/>
          </a:prstGeom>
          <a:gradFill>
            <a:gsLst>
              <a:gs pos="0">
                <a:srgbClr val="000000">
                  <a:alpha val="0"/>
                </a:srgbClr>
              </a:gs>
              <a:gs pos="24000">
                <a:srgbClr val="000000">
                  <a:alpha val="0"/>
                </a:srgbClr>
              </a:gs>
              <a:gs pos="100000">
                <a:schemeClr val="dk2"/>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 name="Google Shape;33;p38"/>
          <p:cNvSpPr txBox="1">
            <a:spLocks noGrp="1"/>
          </p:cNvSpPr>
          <p:nvPr>
            <p:ph type="title"/>
          </p:nvPr>
        </p:nvSpPr>
        <p:spPr>
          <a:xfrm>
            <a:off x="4080088" y="4127421"/>
            <a:ext cx="6107187" cy="1373939"/>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SzPts val="1400"/>
              <a:buNone/>
              <a:defRPr sz="4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85681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
        <p:cNvGrpSpPr/>
        <p:nvPr/>
      </p:nvGrpSpPr>
      <p:grpSpPr>
        <a:xfrm>
          <a:off x="0" y="0"/>
          <a:ext cx="0" cy="0"/>
          <a:chOff x="0" y="0"/>
          <a:chExt cx="0" cy="0"/>
        </a:xfrm>
      </p:grpSpPr>
      <p:sp>
        <p:nvSpPr>
          <p:cNvPr id="35" name="Google Shape;35;p39"/>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2"/>
              </a:buClr>
              <a:buSzPts val="1400"/>
              <a:buFont typeface="Trebuchet MS"/>
              <a:buNone/>
              <a:defRPr>
                <a:solidFill>
                  <a:schemeClr val="dk2"/>
                </a:solidFill>
              </a:defRPr>
            </a:lvl1pPr>
            <a:lvl2pPr lvl="1" algn="l">
              <a:lnSpc>
                <a:spcPct val="100000"/>
              </a:lnSpc>
              <a:spcBef>
                <a:spcPts val="0"/>
              </a:spcBef>
              <a:spcAft>
                <a:spcPts val="0"/>
              </a:spcAft>
              <a:buClr>
                <a:srgbClr val="73B900"/>
              </a:buClr>
              <a:buSzPts val="1400"/>
              <a:buFont typeface="Arial"/>
              <a:buNone/>
              <a:defRPr/>
            </a:lvl2pPr>
            <a:lvl3pPr lvl="2" algn="l">
              <a:lnSpc>
                <a:spcPct val="100000"/>
              </a:lnSpc>
              <a:spcBef>
                <a:spcPts val="0"/>
              </a:spcBef>
              <a:spcAft>
                <a:spcPts val="0"/>
              </a:spcAft>
              <a:buClr>
                <a:srgbClr val="73B900"/>
              </a:buClr>
              <a:buSzPts val="1400"/>
              <a:buFont typeface="Arial"/>
              <a:buNone/>
              <a:defRPr/>
            </a:lvl3pPr>
            <a:lvl4pPr lvl="3" algn="l">
              <a:lnSpc>
                <a:spcPct val="100000"/>
              </a:lnSpc>
              <a:spcBef>
                <a:spcPts val="0"/>
              </a:spcBef>
              <a:spcAft>
                <a:spcPts val="0"/>
              </a:spcAft>
              <a:buClr>
                <a:srgbClr val="73B900"/>
              </a:buClr>
              <a:buSzPts val="1400"/>
              <a:buFont typeface="Arial"/>
              <a:buNone/>
              <a:defRPr/>
            </a:lvl4pPr>
            <a:lvl5pPr lvl="4" algn="l">
              <a:lnSpc>
                <a:spcPct val="100000"/>
              </a:lnSpc>
              <a:spcBef>
                <a:spcPts val="0"/>
              </a:spcBef>
              <a:spcAft>
                <a:spcPts val="0"/>
              </a:spcAft>
              <a:buClr>
                <a:srgbClr val="73B900"/>
              </a:buClr>
              <a:buSzPts val="1400"/>
              <a:buFont typeface="Arial"/>
              <a:buNone/>
              <a:defRPr/>
            </a:lvl5pPr>
            <a:lvl6pPr lvl="5" algn="l">
              <a:lnSpc>
                <a:spcPct val="100000"/>
              </a:lnSpc>
              <a:spcBef>
                <a:spcPts val="0"/>
              </a:spcBef>
              <a:spcAft>
                <a:spcPts val="0"/>
              </a:spcAft>
              <a:buClr>
                <a:srgbClr val="73B900"/>
              </a:buClr>
              <a:buSzPts val="1400"/>
              <a:buFont typeface="Arial"/>
              <a:buNone/>
              <a:defRPr/>
            </a:lvl6pPr>
            <a:lvl7pPr lvl="6" algn="l">
              <a:lnSpc>
                <a:spcPct val="100000"/>
              </a:lnSpc>
              <a:spcBef>
                <a:spcPts val="0"/>
              </a:spcBef>
              <a:spcAft>
                <a:spcPts val="0"/>
              </a:spcAft>
              <a:buClr>
                <a:srgbClr val="73B900"/>
              </a:buClr>
              <a:buSzPts val="1400"/>
              <a:buFont typeface="Arial"/>
              <a:buNone/>
              <a:defRPr/>
            </a:lvl7pPr>
            <a:lvl8pPr lvl="7" algn="l">
              <a:lnSpc>
                <a:spcPct val="100000"/>
              </a:lnSpc>
              <a:spcBef>
                <a:spcPts val="0"/>
              </a:spcBef>
              <a:spcAft>
                <a:spcPts val="0"/>
              </a:spcAft>
              <a:buClr>
                <a:srgbClr val="73B900"/>
              </a:buClr>
              <a:buSzPts val="1400"/>
              <a:buFont typeface="Arial"/>
              <a:buNone/>
              <a:defRPr/>
            </a:lvl8pPr>
            <a:lvl9pPr lvl="8" algn="l">
              <a:lnSpc>
                <a:spcPct val="100000"/>
              </a:lnSpc>
              <a:spcBef>
                <a:spcPts val="0"/>
              </a:spcBef>
              <a:spcAft>
                <a:spcPts val="0"/>
              </a:spcAft>
              <a:buClr>
                <a:srgbClr val="73B900"/>
              </a:buClr>
              <a:buSzPts val="1400"/>
              <a:buFont typeface="Arial"/>
              <a:buNone/>
              <a:defRPr/>
            </a:lvl9pPr>
          </a:lstStyle>
          <a:p>
            <a:endParaRPr/>
          </a:p>
        </p:txBody>
      </p:sp>
    </p:spTree>
    <p:extLst>
      <p:ext uri="{BB962C8B-B14F-4D97-AF65-F5344CB8AC3E}">
        <p14:creationId xmlns:p14="http://schemas.microsoft.com/office/powerpoint/2010/main" val="380294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36"/>
        <p:cNvGrpSpPr/>
        <p:nvPr/>
      </p:nvGrpSpPr>
      <p:grpSpPr>
        <a:xfrm>
          <a:off x="0" y="0"/>
          <a:ext cx="0" cy="0"/>
          <a:chOff x="0" y="0"/>
          <a:chExt cx="0" cy="0"/>
        </a:xfrm>
      </p:grpSpPr>
      <p:sp>
        <p:nvSpPr>
          <p:cNvPr id="37" name="Google Shape;37;p42"/>
          <p:cNvSpPr txBox="1">
            <a:spLocks noGrp="1"/>
          </p:cNvSpPr>
          <p:nvPr>
            <p:ph type="title"/>
          </p:nvPr>
        </p:nvSpPr>
        <p:spPr>
          <a:xfrm>
            <a:off x="498348" y="737426"/>
            <a:ext cx="9975960" cy="590760"/>
          </a:xfrm>
          <a:prstGeom prst="rect">
            <a:avLst/>
          </a:prstGeom>
          <a:noFill/>
          <a:ln>
            <a:noFill/>
          </a:ln>
        </p:spPr>
        <p:txBody>
          <a:bodyPr spcFirstLastPara="1" wrap="square" lIns="76200" tIns="38075" rIns="76200" bIns="38075" anchor="b" anchorCtr="0">
            <a:noAutofit/>
          </a:bodyPr>
          <a:lstStyle>
            <a:lvl1pPr marR="0" lvl="0" algn="ctr">
              <a:lnSpc>
                <a:spcPct val="90000"/>
              </a:lnSpc>
              <a:spcBef>
                <a:spcPts val="0"/>
              </a:spcBef>
              <a:spcAft>
                <a:spcPts val="0"/>
              </a:spcAft>
              <a:buClr>
                <a:schemeClr val="dk2"/>
              </a:buClr>
              <a:buSzPts val="1200"/>
              <a:buFont typeface="Trebuchet MS"/>
              <a:buNone/>
              <a:defRPr sz="3600" b="1" i="0" u="none" strike="noStrike" cap="none">
                <a:solidFill>
                  <a:schemeClr val="dk2"/>
                </a:solidFill>
                <a:latin typeface="Trebuchet MS"/>
                <a:ea typeface="Trebuchet MS"/>
                <a:cs typeface="Trebuchet MS"/>
                <a:sym typeface="Trebuchet MS"/>
              </a:defRPr>
            </a:lvl1pPr>
            <a:lvl2pPr marR="0" lvl="1"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2pPr>
            <a:lvl3pPr marR="0" lvl="2"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3pPr>
            <a:lvl4pPr marR="0" lvl="3"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4pPr>
            <a:lvl5pPr marR="0" lvl="4"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5pPr>
            <a:lvl6pPr marR="0" lvl="5"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6pPr>
            <a:lvl7pPr marR="0" lvl="6"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7pPr>
            <a:lvl8pPr marR="0" lvl="7"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8pPr>
            <a:lvl9pPr marR="0" lvl="8"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9pPr>
          </a:lstStyle>
          <a:p>
            <a:endParaRPr/>
          </a:p>
        </p:txBody>
      </p:sp>
      <p:sp>
        <p:nvSpPr>
          <p:cNvPr id="38" name="Google Shape;38;p42"/>
          <p:cNvSpPr txBox="1">
            <a:spLocks noGrp="1"/>
          </p:cNvSpPr>
          <p:nvPr>
            <p:ph type="body" idx="1"/>
          </p:nvPr>
        </p:nvSpPr>
        <p:spPr>
          <a:xfrm>
            <a:off x="516750" y="2103035"/>
            <a:ext cx="9948600" cy="3718800"/>
          </a:xfrm>
          <a:prstGeom prst="rect">
            <a:avLst/>
          </a:prstGeom>
          <a:noFill/>
          <a:ln>
            <a:noFill/>
          </a:ln>
        </p:spPr>
        <p:txBody>
          <a:bodyPr spcFirstLastPara="1" wrap="square" lIns="76200" tIns="38075" rIns="76200" bIns="38075" anchor="t" anchorCtr="0">
            <a:noAutofit/>
          </a:bodyPr>
          <a:lstStyle>
            <a:lvl1pPr marL="457200" marR="0" lvl="0" indent="-228600" algn="l">
              <a:lnSpc>
                <a:spcPct val="90000"/>
              </a:lnSpc>
              <a:spcBef>
                <a:spcPts val="960"/>
              </a:spcBef>
              <a:spcAft>
                <a:spcPts val="0"/>
              </a:spcAft>
              <a:buClr>
                <a:schemeClr val="dk1"/>
              </a:buClr>
              <a:buSzPts val="15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a:lnSpc>
                <a:spcPct val="90000"/>
              </a:lnSpc>
              <a:spcBef>
                <a:spcPts val="960"/>
              </a:spcBef>
              <a:spcAft>
                <a:spcPts val="0"/>
              </a:spcAft>
              <a:buClr>
                <a:schemeClr val="dk1"/>
              </a:buClr>
              <a:buSzPts val="1300"/>
              <a:buFont typeface="Trebuchet MS"/>
              <a:buNone/>
              <a:defRPr sz="1560" b="0" i="0" u="none" strike="noStrike" cap="none">
                <a:solidFill>
                  <a:schemeClr val="dk2"/>
                </a:solidFill>
                <a:latin typeface="Trebuchet MS"/>
                <a:ea typeface="Trebuchet MS"/>
                <a:cs typeface="Trebuchet MS"/>
                <a:sym typeface="Trebuchet MS"/>
              </a:defRPr>
            </a:lvl2pPr>
            <a:lvl3pPr marL="1371600" marR="0" lvl="2" indent="-228600" algn="l">
              <a:lnSpc>
                <a:spcPct val="90000"/>
              </a:lnSpc>
              <a:spcBef>
                <a:spcPts val="960"/>
              </a:spcBef>
              <a:spcAft>
                <a:spcPts val="0"/>
              </a:spcAft>
              <a:buClr>
                <a:schemeClr val="dk1"/>
              </a:buClr>
              <a:buSzPts val="1200"/>
              <a:buFont typeface="Trebuchet MS"/>
              <a:buNone/>
              <a:defRPr sz="1440" b="0" i="0" u="none" strike="noStrike" cap="none">
                <a:solidFill>
                  <a:schemeClr val="dk2"/>
                </a:solidFill>
                <a:latin typeface="Trebuchet MS"/>
                <a:ea typeface="Trebuchet MS"/>
                <a:cs typeface="Trebuchet MS"/>
                <a:sym typeface="Trebuchet MS"/>
              </a:defRPr>
            </a:lvl3pPr>
            <a:lvl4pPr marL="1828800" marR="0" lvl="3" indent="-323850" algn="l">
              <a:spcBef>
                <a:spcPts val="960"/>
              </a:spcBef>
              <a:spcAft>
                <a:spcPts val="0"/>
              </a:spcAft>
              <a:buClr>
                <a:schemeClr val="dk1"/>
              </a:buClr>
              <a:buSzPts val="15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36550" algn="l">
              <a:spcBef>
                <a:spcPts val="360"/>
              </a:spcBef>
              <a:spcAft>
                <a:spcPts val="0"/>
              </a:spcAft>
              <a:buClr>
                <a:schemeClr val="dk1"/>
              </a:buClr>
              <a:buSzPts val="1700"/>
              <a:buFont typeface="Noto Sans Symbols"/>
              <a:buChar char="▪"/>
              <a:defRPr sz="2040" b="0" i="0" u="none" strike="noStrike" cap="none">
                <a:solidFill>
                  <a:schemeClr val="lt1"/>
                </a:solidFill>
                <a:latin typeface="Trebuchet MS"/>
                <a:ea typeface="Trebuchet MS"/>
                <a:cs typeface="Trebuchet MS"/>
                <a:sym typeface="Trebuchet MS"/>
              </a:defRPr>
            </a:lvl5pPr>
            <a:lvl6pPr marL="2743200" marR="0" lvl="5"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6pPr>
            <a:lvl7pPr marL="3200400" marR="0" lvl="6"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7pPr>
            <a:lvl8pPr marL="3657600" marR="0" lvl="7"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8pPr>
            <a:lvl9pPr marL="4114800" marR="0" lvl="8"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9pPr>
          </a:lstStyle>
          <a:p>
            <a:endParaRPr/>
          </a:p>
        </p:txBody>
      </p:sp>
      <p:sp>
        <p:nvSpPr>
          <p:cNvPr id="39" name="Google Shape;39;p42"/>
          <p:cNvSpPr txBox="1">
            <a:spLocks noGrp="1"/>
          </p:cNvSpPr>
          <p:nvPr>
            <p:ph type="body" idx="2"/>
          </p:nvPr>
        </p:nvSpPr>
        <p:spPr>
          <a:xfrm>
            <a:off x="498348" y="1259533"/>
            <a:ext cx="9975960" cy="525600"/>
          </a:xfrm>
          <a:prstGeom prst="rect">
            <a:avLst/>
          </a:prstGeom>
          <a:noFill/>
          <a:ln>
            <a:noFill/>
          </a:ln>
        </p:spPr>
        <p:txBody>
          <a:bodyPr spcFirstLastPara="1" wrap="square" lIns="76200" tIns="38075" rIns="76200" bIns="38075" anchor="t" anchorCtr="0">
            <a:noAutofit/>
          </a:bodyPr>
          <a:lstStyle>
            <a:lvl1pPr marL="457200" marR="0" lvl="0" indent="-228600" algn="ctr">
              <a:lnSpc>
                <a:spcPct val="90000"/>
              </a:lnSpc>
              <a:spcBef>
                <a:spcPts val="960"/>
              </a:spcBef>
              <a:spcAft>
                <a:spcPts val="0"/>
              </a:spcAft>
              <a:buClr>
                <a:schemeClr val="dk1"/>
              </a:buClr>
              <a:buSzPts val="20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a:lnSpc>
                <a:spcPct val="90000"/>
              </a:lnSpc>
              <a:spcBef>
                <a:spcPts val="960"/>
              </a:spcBef>
              <a:spcAft>
                <a:spcPts val="0"/>
              </a:spcAft>
              <a:buClr>
                <a:schemeClr val="dk1"/>
              </a:buClr>
              <a:buSzPts val="2300"/>
              <a:buFont typeface="Trebuchet MS"/>
              <a:buNone/>
              <a:defRPr sz="2760" b="0" i="0" u="none" strike="noStrike" cap="none">
                <a:solidFill>
                  <a:schemeClr val="lt2"/>
                </a:solidFill>
                <a:latin typeface="Trebuchet MS"/>
                <a:ea typeface="Trebuchet MS"/>
                <a:cs typeface="Trebuchet MS"/>
                <a:sym typeface="Trebuchet MS"/>
              </a:defRPr>
            </a:lvl2pPr>
            <a:lvl3pPr marL="1371600" marR="0" lvl="2" indent="-228600" algn="ctr">
              <a:lnSpc>
                <a:spcPct val="90000"/>
              </a:lnSpc>
              <a:spcBef>
                <a:spcPts val="960"/>
              </a:spcBef>
              <a:spcAft>
                <a:spcPts val="0"/>
              </a:spcAft>
              <a:buClr>
                <a:schemeClr val="dk1"/>
              </a:buClr>
              <a:buSzPts val="2300"/>
              <a:buFont typeface="Trebuchet MS"/>
              <a:buNone/>
              <a:defRPr sz="2760" b="0" i="0" u="none" strike="noStrike" cap="none">
                <a:solidFill>
                  <a:schemeClr val="lt2"/>
                </a:solidFill>
                <a:latin typeface="Trebuchet MS"/>
                <a:ea typeface="Trebuchet MS"/>
                <a:cs typeface="Trebuchet MS"/>
                <a:sym typeface="Trebuchet MS"/>
              </a:defRPr>
            </a:lvl3pPr>
            <a:lvl4pPr marL="1828800" marR="0" lvl="3" indent="-228600" algn="ctr">
              <a:spcBef>
                <a:spcPts val="960"/>
              </a:spcBef>
              <a:spcAft>
                <a:spcPts val="0"/>
              </a:spcAft>
              <a:buClr>
                <a:schemeClr val="lt2"/>
              </a:buClr>
              <a:buSzPts val="2300"/>
              <a:buFont typeface="Trebuchet MS"/>
              <a:buNone/>
              <a:defRPr sz="2760" b="0" i="0" u="none" strike="noStrike" cap="none">
                <a:solidFill>
                  <a:schemeClr val="lt2"/>
                </a:solidFill>
                <a:latin typeface="Trebuchet MS"/>
                <a:ea typeface="Trebuchet MS"/>
                <a:cs typeface="Trebuchet MS"/>
                <a:sym typeface="Trebuchet MS"/>
              </a:defRPr>
            </a:lvl4pPr>
            <a:lvl5pPr marL="2286000" marR="0" lvl="4" indent="-228600" algn="ctr">
              <a:spcBef>
                <a:spcPts val="600"/>
              </a:spcBef>
              <a:spcAft>
                <a:spcPts val="0"/>
              </a:spcAft>
              <a:buClr>
                <a:schemeClr val="lt2"/>
              </a:buClr>
              <a:buSzPts val="2300"/>
              <a:buFont typeface="Trebuchet MS"/>
              <a:buNone/>
              <a:defRPr sz="2760" b="0" i="0" u="none" strike="noStrike" cap="none">
                <a:solidFill>
                  <a:schemeClr val="lt2"/>
                </a:solidFill>
                <a:latin typeface="Trebuchet MS"/>
                <a:ea typeface="Trebuchet MS"/>
                <a:cs typeface="Trebuchet MS"/>
                <a:sym typeface="Trebuchet MS"/>
              </a:defRPr>
            </a:lvl5pPr>
            <a:lvl6pPr marL="2743200" marR="0" lvl="5"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6pPr>
            <a:lvl7pPr marL="3200400" marR="0" lvl="6"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7pPr>
            <a:lvl8pPr marL="3657600" marR="0" lvl="7"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8pPr>
            <a:lvl9pPr marL="4114800" marR="0" lvl="8"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9pPr>
          </a:lstStyle>
          <a:p>
            <a:endParaRPr/>
          </a:p>
        </p:txBody>
      </p:sp>
      <p:sp>
        <p:nvSpPr>
          <p:cNvPr id="40" name="Google Shape;40;p42"/>
          <p:cNvSpPr/>
          <p:nvPr/>
        </p:nvSpPr>
        <p:spPr>
          <a:xfrm>
            <a:off x="168283" y="5775856"/>
            <a:ext cx="2763000" cy="248040"/>
          </a:xfrm>
          <a:prstGeom prst="rect">
            <a:avLst/>
          </a:prstGeom>
          <a:noFill/>
          <a:ln>
            <a:noFill/>
          </a:ln>
        </p:spPr>
        <p:txBody>
          <a:bodyPr spcFirstLastPara="1" wrap="square" lIns="91425" tIns="45675" rIns="91425" bIns="45675" anchor="b" anchorCtr="0">
            <a:noAutofit/>
          </a:bodyPr>
          <a:lstStyle/>
          <a:p>
            <a:pPr marL="0" marR="0" lvl="0" indent="0" algn="l" rtl="0">
              <a:lnSpc>
                <a:spcPct val="90000"/>
              </a:lnSpc>
              <a:spcBef>
                <a:spcPts val="0"/>
              </a:spcBef>
              <a:spcAft>
                <a:spcPts val="0"/>
              </a:spcAft>
              <a:buClr>
                <a:schemeClr val="dk2"/>
              </a:buClr>
              <a:buSzPts val="600"/>
              <a:buFont typeface="Trebuchet MS"/>
              <a:buNone/>
            </a:pPr>
            <a:r>
              <a:rPr lang="en-US" sz="720" b="1" i="0">
                <a:solidFill>
                  <a:schemeClr val="dk2"/>
                </a:solidFill>
                <a:latin typeface="Trebuchet MS"/>
                <a:ea typeface="Trebuchet MS"/>
                <a:cs typeface="Trebuchet MS"/>
                <a:sym typeface="Trebuchet MS"/>
              </a:rPr>
              <a:t>NVIDIA CONFIDENTIAL. DO NOT DISTRIBUTE.</a:t>
            </a:r>
            <a:endParaRPr sz="1440">
              <a:solidFill>
                <a:schemeClr val="lt1"/>
              </a:solidFill>
              <a:latin typeface="Arial"/>
              <a:ea typeface="Arial"/>
              <a:cs typeface="Arial"/>
              <a:sym typeface="Arial"/>
            </a:endParaRPr>
          </a:p>
        </p:txBody>
      </p:sp>
    </p:spTree>
    <p:extLst>
      <p:ext uri="{BB962C8B-B14F-4D97-AF65-F5344CB8AC3E}">
        <p14:creationId xmlns:p14="http://schemas.microsoft.com/office/powerpoint/2010/main" val="361772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41"/>
        <p:cNvGrpSpPr/>
        <p:nvPr/>
      </p:nvGrpSpPr>
      <p:grpSpPr>
        <a:xfrm>
          <a:off x="0" y="0"/>
          <a:ext cx="0" cy="0"/>
          <a:chOff x="0" y="0"/>
          <a:chExt cx="0" cy="0"/>
        </a:xfrm>
      </p:grpSpPr>
      <p:pic>
        <p:nvPicPr>
          <p:cNvPr id="42" name="Google Shape;42;p5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0972800" cy="6172200"/>
          </a:xfrm>
          <a:prstGeom prst="rect">
            <a:avLst/>
          </a:prstGeom>
          <a:noFill/>
          <a:ln>
            <a:noFill/>
          </a:ln>
        </p:spPr>
      </p:pic>
      <p:sp>
        <p:nvSpPr>
          <p:cNvPr id="43" name="Google Shape;43;p56"/>
          <p:cNvSpPr/>
          <p:nvPr/>
        </p:nvSpPr>
        <p:spPr>
          <a:xfrm>
            <a:off x="0" y="0"/>
            <a:ext cx="10972800" cy="6172200"/>
          </a:xfrm>
          <a:prstGeom prst="rect">
            <a:avLst/>
          </a:prstGeom>
          <a:gradFill>
            <a:gsLst>
              <a:gs pos="0">
                <a:srgbClr val="000000">
                  <a:alpha val="0"/>
                </a:srgbClr>
              </a:gs>
              <a:gs pos="100000">
                <a:srgbClr val="000000">
                  <a:alpha val="48627"/>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4" name="Google Shape;44;p5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72595" y="4747221"/>
            <a:ext cx="3456745" cy="745571"/>
          </a:xfrm>
          <a:prstGeom prst="rect">
            <a:avLst/>
          </a:prstGeom>
          <a:noFill/>
          <a:ln>
            <a:noFill/>
          </a:ln>
        </p:spPr>
      </p:pic>
    </p:spTree>
    <p:extLst>
      <p:ext uri="{BB962C8B-B14F-4D97-AF65-F5344CB8AC3E}">
        <p14:creationId xmlns:p14="http://schemas.microsoft.com/office/powerpoint/2010/main" val="244752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45"/>
        <p:cNvGrpSpPr/>
        <p:nvPr/>
      </p:nvGrpSpPr>
      <p:grpSpPr>
        <a:xfrm>
          <a:off x="0" y="0"/>
          <a:ext cx="0" cy="0"/>
          <a:chOff x="0" y="0"/>
          <a:chExt cx="0" cy="0"/>
        </a:xfrm>
      </p:grpSpPr>
      <p:sp>
        <p:nvSpPr>
          <p:cNvPr id="46" name="Google Shape;46;p57"/>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7"/>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314325" algn="l">
              <a:lnSpc>
                <a:spcPct val="90000"/>
              </a:lnSpc>
              <a:spcBef>
                <a:spcPts val="900"/>
              </a:spcBef>
              <a:spcAft>
                <a:spcPts val="0"/>
              </a:spcAft>
              <a:buClr>
                <a:schemeClr val="dk1"/>
              </a:buClr>
              <a:buSzPts val="1350"/>
              <a:buFont typeface="Trebuchet MS"/>
              <a:buChar char="•"/>
              <a:defRPr sz="1800">
                <a:solidFill>
                  <a:schemeClr val="dk2"/>
                </a:solidFill>
              </a:defRPr>
            </a:lvl1pPr>
            <a:lvl2pPr marL="914400" lvl="1" indent="-304800" algn="l">
              <a:lnSpc>
                <a:spcPct val="90000"/>
              </a:lnSpc>
              <a:spcBef>
                <a:spcPts val="900"/>
              </a:spcBef>
              <a:spcAft>
                <a:spcPts val="0"/>
              </a:spcAft>
              <a:buClr>
                <a:schemeClr val="dk1"/>
              </a:buClr>
              <a:buSzPts val="1200"/>
              <a:buFont typeface="Trebuchet MS"/>
              <a:buChar char="•"/>
              <a:defRPr sz="1600">
                <a:solidFill>
                  <a:schemeClr val="dk2"/>
                </a:solidFill>
              </a:defRPr>
            </a:lvl2pPr>
            <a:lvl3pPr marL="1371600" lvl="2" indent="-295275" algn="l">
              <a:lnSpc>
                <a:spcPct val="90000"/>
              </a:lnSpc>
              <a:spcBef>
                <a:spcPts val="900"/>
              </a:spcBef>
              <a:spcAft>
                <a:spcPts val="0"/>
              </a:spcAft>
              <a:buClr>
                <a:schemeClr val="dk1"/>
              </a:buClr>
              <a:buSzPts val="1050"/>
              <a:buFont typeface="Trebuchet MS"/>
              <a:buChar char="•"/>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8" name="Google Shape;48;p57"/>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1196217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FIDENTIAL">
  <p:cSld name="1_CONFIDENTIAL">
    <p:spTree>
      <p:nvGrpSpPr>
        <p:cNvPr id="1" name="Shape 49"/>
        <p:cNvGrpSpPr/>
        <p:nvPr/>
      </p:nvGrpSpPr>
      <p:grpSpPr>
        <a:xfrm>
          <a:off x="0" y="0"/>
          <a:ext cx="0" cy="0"/>
          <a:chOff x="0" y="0"/>
          <a:chExt cx="0" cy="0"/>
        </a:xfrm>
      </p:grpSpPr>
      <p:sp>
        <p:nvSpPr>
          <p:cNvPr id="50" name="Google Shape;50;p58"/>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8"/>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400"/>
              <a:buFont typeface="Trebuchet MS"/>
              <a:buNone/>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2" name="Google Shape;52;p58"/>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3" name="Google Shape;53;p58"/>
          <p:cNvSpPr/>
          <p:nvPr/>
        </p:nvSpPr>
        <p:spPr>
          <a:xfrm>
            <a:off x="168283" y="5775855"/>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a:p>
        </p:txBody>
      </p:sp>
    </p:spTree>
    <p:extLst>
      <p:ext uri="{BB962C8B-B14F-4D97-AF65-F5344CB8AC3E}">
        <p14:creationId xmlns:p14="http://schemas.microsoft.com/office/powerpoint/2010/main" val="197218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54"/>
        <p:cNvGrpSpPr/>
        <p:nvPr/>
      </p:nvGrpSpPr>
      <p:grpSpPr>
        <a:xfrm>
          <a:off x="0" y="0"/>
          <a:ext cx="0" cy="0"/>
          <a:chOff x="0" y="0"/>
          <a:chExt cx="0" cy="0"/>
        </a:xfrm>
      </p:grpSpPr>
      <p:sp>
        <p:nvSpPr>
          <p:cNvPr id="55" name="Google Shape;55;p59"/>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9"/>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7" name="Google Shape;57;p59"/>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8" name="Google Shape;58;p59"/>
          <p:cNvSpPr/>
          <p:nvPr/>
        </p:nvSpPr>
        <p:spPr>
          <a:xfrm>
            <a:off x="9868093"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10463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67"/>
        <p:cNvGrpSpPr/>
        <p:nvPr/>
      </p:nvGrpSpPr>
      <p:grpSpPr>
        <a:xfrm>
          <a:off x="0" y="0"/>
          <a:ext cx="0" cy="0"/>
          <a:chOff x="0" y="0"/>
          <a:chExt cx="0" cy="0"/>
        </a:xfrm>
      </p:grpSpPr>
      <p:pic>
        <p:nvPicPr>
          <p:cNvPr id="68" name="Google Shape;68;p62"/>
          <p:cNvPicPr preferRelativeResize="0"/>
          <p:nvPr/>
        </p:nvPicPr>
        <p:blipFill rotWithShape="1">
          <a:blip r:embed="rId2">
            <a:alphaModFix/>
          </a:blip>
          <a:srcRect/>
          <a:stretch/>
        </p:blipFill>
        <p:spPr>
          <a:xfrm>
            <a:off x="686" y="385"/>
            <a:ext cx="10971428" cy="6171429"/>
          </a:xfrm>
          <a:prstGeom prst="rect">
            <a:avLst/>
          </a:prstGeom>
          <a:noFill/>
          <a:ln>
            <a:noFill/>
          </a:ln>
        </p:spPr>
      </p:pic>
      <p:sp>
        <p:nvSpPr>
          <p:cNvPr id="69" name="Google Shape;69;p62"/>
          <p:cNvSpPr/>
          <p:nvPr/>
        </p:nvSpPr>
        <p:spPr>
          <a:xfrm>
            <a:off x="0" y="0"/>
            <a:ext cx="10972800" cy="6172200"/>
          </a:xfrm>
          <a:prstGeom prst="rect">
            <a:avLst/>
          </a:prstGeom>
          <a:solidFill>
            <a:schemeClr val="dk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 name="Google Shape;70;p62"/>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80094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71"/>
        <p:cNvGrpSpPr/>
        <p:nvPr/>
      </p:nvGrpSpPr>
      <p:grpSpPr>
        <a:xfrm>
          <a:off x="0" y="0"/>
          <a:ext cx="0" cy="0"/>
          <a:chOff x="0" y="0"/>
          <a:chExt cx="0" cy="0"/>
        </a:xfrm>
      </p:grpSpPr>
      <p:sp>
        <p:nvSpPr>
          <p:cNvPr id="72" name="Google Shape;72;p63"/>
          <p:cNvSpPr/>
          <p:nvPr/>
        </p:nvSpPr>
        <p:spPr>
          <a:xfrm>
            <a:off x="0" y="0"/>
            <a:ext cx="10972800" cy="6172200"/>
          </a:xfrm>
          <a:prstGeom prst="rect">
            <a:avLst/>
          </a:prstGeom>
          <a:solidFill>
            <a:srgbClr val="9E121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3" name="Google Shape;73;p6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4206129" y="910278"/>
            <a:ext cx="2560542" cy="2280102"/>
          </a:xfrm>
          <a:prstGeom prst="rect">
            <a:avLst/>
          </a:prstGeom>
          <a:noFill/>
          <a:ln>
            <a:noFill/>
          </a:ln>
        </p:spPr>
      </p:pic>
      <p:sp>
        <p:nvSpPr>
          <p:cNvPr id="74" name="Google Shape;74;p63"/>
          <p:cNvSpPr txBox="1">
            <a:spLocks noGrp="1"/>
          </p:cNvSpPr>
          <p:nvPr>
            <p:ph type="title"/>
          </p:nvPr>
        </p:nvSpPr>
        <p:spPr>
          <a:xfrm>
            <a:off x="498348" y="3814403"/>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63"/>
          <p:cNvSpPr txBox="1">
            <a:spLocks noGrp="1"/>
          </p:cNvSpPr>
          <p:nvPr>
            <p:ph type="body" idx="1"/>
          </p:nvPr>
        </p:nvSpPr>
        <p:spPr>
          <a:xfrm>
            <a:off x="498348" y="447900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110334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ideo" type="titleOnly">
  <p:cSld name="Video">
    <p:spTree>
      <p:nvGrpSpPr>
        <p:cNvPr id="1" name="Shape 76"/>
        <p:cNvGrpSpPr/>
        <p:nvPr/>
      </p:nvGrpSpPr>
      <p:grpSpPr>
        <a:xfrm>
          <a:off x="0" y="0"/>
          <a:ext cx="0" cy="0"/>
          <a:chOff x="0" y="0"/>
          <a:chExt cx="0" cy="0"/>
        </a:xfrm>
      </p:grpSpPr>
      <p:pic>
        <p:nvPicPr>
          <p:cNvPr id="77" name="Google Shape;77;p64"/>
          <p:cNvPicPr preferRelativeResize="0"/>
          <p:nvPr/>
        </p:nvPicPr>
        <p:blipFill rotWithShape="1">
          <a:blip r:embed="rId2">
            <a:alphaModFix/>
          </a:blip>
          <a:srcRect/>
          <a:stretch/>
        </p:blipFill>
        <p:spPr>
          <a:xfrm>
            <a:off x="686" y="386"/>
            <a:ext cx="10971428" cy="6171429"/>
          </a:xfrm>
          <a:prstGeom prst="rect">
            <a:avLst/>
          </a:prstGeom>
          <a:noFill/>
          <a:ln>
            <a:noFill/>
          </a:ln>
        </p:spPr>
      </p:pic>
      <p:sp>
        <p:nvSpPr>
          <p:cNvPr id="78" name="Google Shape;78;p64"/>
          <p:cNvSpPr/>
          <p:nvPr/>
        </p:nvSpPr>
        <p:spPr>
          <a:xfrm>
            <a:off x="0" y="0"/>
            <a:ext cx="10972800" cy="6172200"/>
          </a:xfrm>
          <a:prstGeom prst="rect">
            <a:avLst/>
          </a:prstGeom>
          <a:solidFill>
            <a:schemeClr val="dk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 name="Google Shape;79;p64"/>
          <p:cNvSpPr txBox="1">
            <a:spLocks noGrp="1"/>
          </p:cNvSpPr>
          <p:nvPr>
            <p:ph type="title"/>
          </p:nvPr>
        </p:nvSpPr>
        <p:spPr>
          <a:xfrm>
            <a:off x="1553497" y="5352631"/>
            <a:ext cx="7865806" cy="369332"/>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56876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80"/>
        <p:cNvGrpSpPr/>
        <p:nvPr/>
      </p:nvGrpSpPr>
      <p:grpSpPr>
        <a:xfrm>
          <a:off x="0" y="0"/>
          <a:ext cx="0" cy="0"/>
          <a:chOff x="0" y="0"/>
          <a:chExt cx="0" cy="0"/>
        </a:xfrm>
      </p:grpSpPr>
      <p:sp>
        <p:nvSpPr>
          <p:cNvPr id="81" name="Google Shape;81;p6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72768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Slide Number Placeholder 1">
            <a:extLst>
              <a:ext uri="{FF2B5EF4-FFF2-40B4-BE49-F238E27FC236}">
                <a16:creationId xmlns:a16="http://schemas.microsoft.com/office/drawing/2014/main" id="{BB225B5C-2DA2-4AA1-B0A4-96B127C51399}"/>
              </a:ext>
            </a:extLst>
          </p:cNvPr>
          <p:cNvSpPr>
            <a:spLocks noGrp="1"/>
          </p:cNvSpPr>
          <p:nvPr>
            <p:ph type="sldNum" sz="quarter" idx="4"/>
          </p:nvPr>
        </p:nvSpPr>
        <p:spPr>
          <a:xfrm>
            <a:off x="7499840" y="5762708"/>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82"/>
        <p:cNvGrpSpPr/>
        <p:nvPr/>
      </p:nvGrpSpPr>
      <p:grpSpPr>
        <a:xfrm>
          <a:off x="0" y="0"/>
          <a:ext cx="0" cy="0"/>
          <a:chOff x="0" y="0"/>
          <a:chExt cx="0" cy="0"/>
        </a:xfrm>
      </p:grpSpPr>
      <p:sp>
        <p:nvSpPr>
          <p:cNvPr id="83" name="Google Shape;83;p66"/>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 name="Google Shape;84;p66"/>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65457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5"/>
        <p:cNvGrpSpPr/>
        <p:nvPr/>
      </p:nvGrpSpPr>
      <p:grpSpPr>
        <a:xfrm>
          <a:off x="0" y="0"/>
          <a:ext cx="0" cy="0"/>
          <a:chOff x="0" y="0"/>
          <a:chExt cx="0" cy="0"/>
        </a:xfrm>
      </p:grpSpPr>
      <p:pic>
        <p:nvPicPr>
          <p:cNvPr id="86" name="Google Shape;86;p67"/>
          <p:cNvPicPr preferRelativeResize="0"/>
          <p:nvPr/>
        </p:nvPicPr>
        <p:blipFill rotWithShape="1">
          <a:blip r:embed="rId2">
            <a:alphaModFix/>
          </a:blip>
          <a:srcRect/>
          <a:stretch/>
        </p:blipFill>
        <p:spPr>
          <a:xfrm rot="10800000" flipH="1">
            <a:off x="0" y="0"/>
            <a:ext cx="10972800" cy="6172200"/>
          </a:xfrm>
          <a:prstGeom prst="rect">
            <a:avLst/>
          </a:prstGeom>
          <a:noFill/>
          <a:ln>
            <a:noFill/>
          </a:ln>
        </p:spPr>
      </p:pic>
      <p:sp>
        <p:nvSpPr>
          <p:cNvPr id="87" name="Google Shape;87;p67"/>
          <p:cNvSpPr/>
          <p:nvPr/>
        </p:nvSpPr>
        <p:spPr>
          <a:xfrm>
            <a:off x="0" y="0"/>
            <a:ext cx="10972800" cy="6172200"/>
          </a:xfrm>
          <a:prstGeom prst="rect">
            <a:avLst/>
          </a:prstGeom>
          <a:gradFill>
            <a:gsLst>
              <a:gs pos="0">
                <a:srgbClr val="000000">
                  <a:alpha val="61960"/>
                </a:srgbClr>
              </a:gs>
              <a:gs pos="69000">
                <a:srgbClr val="000000">
                  <a:alpha val="76862"/>
                </a:srgbClr>
              </a:gs>
              <a:gs pos="100000">
                <a:srgbClr val="000000">
                  <a:alpha val="76862"/>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402029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entered">
  <p:cSld name="Title Centered">
    <p:spTree>
      <p:nvGrpSpPr>
        <p:cNvPr id="1" name="Shape 98"/>
        <p:cNvGrpSpPr/>
        <p:nvPr/>
      </p:nvGrpSpPr>
      <p:grpSpPr>
        <a:xfrm>
          <a:off x="0" y="0"/>
          <a:ext cx="0" cy="0"/>
          <a:chOff x="0" y="0"/>
          <a:chExt cx="0" cy="0"/>
        </a:xfrm>
      </p:grpSpPr>
      <p:sp>
        <p:nvSpPr>
          <p:cNvPr id="99" name="Google Shape;99;p43"/>
          <p:cNvSpPr txBox="1">
            <a:spLocks noGrp="1"/>
          </p:cNvSpPr>
          <p:nvPr>
            <p:ph type="title"/>
          </p:nvPr>
        </p:nvSpPr>
        <p:spPr>
          <a:xfrm>
            <a:off x="498348" y="348398"/>
            <a:ext cx="9976104" cy="7017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accent4"/>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9604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79"/>
        <p:cNvGrpSpPr/>
        <p:nvPr/>
      </p:nvGrpSpPr>
      <p:grpSpPr>
        <a:xfrm>
          <a:off x="0" y="0"/>
          <a:ext cx="0" cy="0"/>
          <a:chOff x="0" y="0"/>
          <a:chExt cx="0" cy="0"/>
        </a:xfrm>
      </p:grpSpPr>
      <p:sp>
        <p:nvSpPr>
          <p:cNvPr id="280" name="Google Shape;280;p49"/>
          <p:cNvSpPr txBox="1">
            <a:spLocks noGrp="1"/>
          </p:cNvSpPr>
          <p:nvPr>
            <p:ph type="body" idx="1"/>
          </p:nvPr>
        </p:nvSpPr>
        <p:spPr>
          <a:xfrm>
            <a:off x="755904" y="1621354"/>
            <a:ext cx="9759696" cy="3865046"/>
          </a:xfrm>
          <a:prstGeom prst="rect">
            <a:avLst/>
          </a:prstGeom>
          <a:noFill/>
          <a:ln>
            <a:noFill/>
          </a:ln>
        </p:spPr>
        <p:txBody>
          <a:bodyPr spcFirstLastPara="1" wrap="square" lIns="91425" tIns="45700" rIns="91425" bIns="45700" anchor="t" anchorCtr="0">
            <a:noAutofit/>
          </a:bodyPr>
          <a:lstStyle>
            <a:lvl1pPr marL="457200" lvl="0" indent="-355600" algn="l">
              <a:lnSpc>
                <a:spcPct val="90000"/>
              </a:lnSpc>
              <a:spcBef>
                <a:spcPts val="1620"/>
              </a:spcBef>
              <a:spcAft>
                <a:spcPts val="0"/>
              </a:spcAft>
              <a:buClr>
                <a:schemeClr val="accent1"/>
              </a:buClr>
              <a:buSzPts val="2000"/>
              <a:buFont typeface="Calibri"/>
              <a:buChar char="&gt;"/>
              <a:defRPr sz="1530"/>
            </a:lvl1pPr>
            <a:lvl2pPr marL="914400" lvl="1" indent="-342900" algn="l">
              <a:lnSpc>
                <a:spcPct val="90000"/>
              </a:lnSpc>
              <a:spcBef>
                <a:spcPts val="900"/>
              </a:spcBef>
              <a:spcAft>
                <a:spcPts val="0"/>
              </a:spcAft>
              <a:buClr>
                <a:schemeClr val="accent1"/>
              </a:buClr>
              <a:buSzPts val="1800"/>
              <a:buFont typeface="Arial"/>
              <a:buChar char="•"/>
              <a:defRPr sz="1260"/>
            </a:lvl2pPr>
            <a:lvl3pPr marL="1371600" lvl="2" indent="-330200" algn="l">
              <a:lnSpc>
                <a:spcPct val="90000"/>
              </a:lnSpc>
              <a:spcBef>
                <a:spcPts val="900"/>
              </a:spcBef>
              <a:spcAft>
                <a:spcPts val="0"/>
              </a:spcAft>
              <a:buClr>
                <a:schemeClr val="accent1"/>
              </a:buClr>
              <a:buSzPts val="1600"/>
              <a:buFont typeface="Arial"/>
              <a:buChar char="–"/>
              <a:defRPr sz="1170"/>
            </a:lvl3pPr>
            <a:lvl4pPr marL="1828800" lvl="3" indent="-355600" algn="l">
              <a:lnSpc>
                <a:spcPct val="100000"/>
              </a:lnSpc>
              <a:spcBef>
                <a:spcPts val="900"/>
              </a:spcBef>
              <a:spcAft>
                <a:spcPts val="0"/>
              </a:spcAft>
              <a:buClr>
                <a:schemeClr val="accent1"/>
              </a:buClr>
              <a:buSzPts val="2000"/>
              <a:buFont typeface="Noto Sans Symbols"/>
              <a:buChar char="▪"/>
              <a:defRPr sz="1080"/>
            </a:lvl4pPr>
            <a:lvl5pPr marL="2286000" lvl="4" indent="-355600" algn="l">
              <a:lnSpc>
                <a:spcPct val="100000"/>
              </a:lnSpc>
              <a:spcBef>
                <a:spcPts val="400"/>
              </a:spcBef>
              <a:spcAft>
                <a:spcPts val="0"/>
              </a:spcAft>
              <a:buClr>
                <a:schemeClr val="accent1"/>
              </a:buClr>
              <a:buSzPts val="2000"/>
              <a:buChar char="»"/>
              <a:defRPr sz="1080"/>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81" name="Google Shape;281;p49"/>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rgbClr val="FFFFFF"/>
                </a:solidFill>
                <a:latin typeface="Arial"/>
                <a:ea typeface="Arial"/>
                <a:cs typeface="Arial"/>
                <a:sym typeface="Arial"/>
              </a:defRPr>
            </a:lvl1pPr>
            <a:lvl2pPr marL="0" marR="0" lvl="1" indent="0" algn="l" rtl="0">
              <a:spcBef>
                <a:spcPts val="0"/>
              </a:spcBef>
              <a:spcAft>
                <a:spcPts val="0"/>
              </a:spcAft>
              <a:buNone/>
              <a:defRPr sz="1800">
                <a:solidFill>
                  <a:srgbClr val="FFFFFF"/>
                </a:solidFill>
                <a:latin typeface="Arial"/>
                <a:ea typeface="Arial"/>
                <a:cs typeface="Arial"/>
                <a:sym typeface="Arial"/>
              </a:defRPr>
            </a:lvl2pPr>
            <a:lvl3pPr marL="0" marR="0" lvl="2" indent="0" algn="l" rtl="0">
              <a:spcBef>
                <a:spcPts val="0"/>
              </a:spcBef>
              <a:spcAft>
                <a:spcPts val="0"/>
              </a:spcAft>
              <a:buNone/>
              <a:defRPr sz="1800">
                <a:solidFill>
                  <a:srgbClr val="FFFFFF"/>
                </a:solidFill>
                <a:latin typeface="Arial"/>
                <a:ea typeface="Arial"/>
                <a:cs typeface="Arial"/>
                <a:sym typeface="Arial"/>
              </a:defRPr>
            </a:lvl3pPr>
            <a:lvl4pPr marL="0" marR="0" lvl="3" indent="0" algn="l" rtl="0">
              <a:spcBef>
                <a:spcPts val="0"/>
              </a:spcBef>
              <a:spcAft>
                <a:spcPts val="0"/>
              </a:spcAft>
              <a:buNone/>
              <a:defRPr sz="1800">
                <a:solidFill>
                  <a:srgbClr val="FFFFFF"/>
                </a:solidFill>
                <a:latin typeface="Arial"/>
                <a:ea typeface="Arial"/>
                <a:cs typeface="Arial"/>
                <a:sym typeface="Arial"/>
              </a:defRPr>
            </a:lvl4pPr>
            <a:lvl5pPr marL="0" marR="0" lvl="4" indent="0" algn="l" rtl="0">
              <a:spcBef>
                <a:spcPts val="0"/>
              </a:spcBef>
              <a:spcAft>
                <a:spcPts val="0"/>
              </a:spcAft>
              <a:buNone/>
              <a:defRPr sz="1800">
                <a:solidFill>
                  <a:srgbClr val="FFFFFF"/>
                </a:solidFill>
                <a:latin typeface="Arial"/>
                <a:ea typeface="Arial"/>
                <a:cs typeface="Arial"/>
                <a:sym typeface="Arial"/>
              </a:defRPr>
            </a:lvl5pPr>
            <a:lvl6pPr marL="0" marR="0" lvl="5" indent="0" algn="l" rtl="0">
              <a:spcBef>
                <a:spcPts val="0"/>
              </a:spcBef>
              <a:spcAft>
                <a:spcPts val="0"/>
              </a:spcAft>
              <a:buNone/>
              <a:defRPr sz="1800">
                <a:solidFill>
                  <a:srgbClr val="FFFFFF"/>
                </a:solidFill>
                <a:latin typeface="Arial"/>
                <a:ea typeface="Arial"/>
                <a:cs typeface="Arial"/>
                <a:sym typeface="Arial"/>
              </a:defRPr>
            </a:lvl6pPr>
            <a:lvl7pPr marL="0" marR="0" lvl="6" indent="0" algn="l" rtl="0">
              <a:spcBef>
                <a:spcPts val="0"/>
              </a:spcBef>
              <a:spcAft>
                <a:spcPts val="0"/>
              </a:spcAft>
              <a:buNone/>
              <a:defRPr sz="1800">
                <a:solidFill>
                  <a:srgbClr val="FFFFFF"/>
                </a:solidFill>
                <a:latin typeface="Arial"/>
                <a:ea typeface="Arial"/>
                <a:cs typeface="Arial"/>
                <a:sym typeface="Arial"/>
              </a:defRPr>
            </a:lvl7pPr>
            <a:lvl8pPr marL="0" marR="0" lvl="7" indent="0" algn="l" rtl="0">
              <a:spcBef>
                <a:spcPts val="0"/>
              </a:spcBef>
              <a:spcAft>
                <a:spcPts val="0"/>
              </a:spcAft>
              <a:buNone/>
              <a:defRPr sz="1800">
                <a:solidFill>
                  <a:srgbClr val="FFFFFF"/>
                </a:solidFill>
                <a:latin typeface="Arial"/>
                <a:ea typeface="Arial"/>
                <a:cs typeface="Arial"/>
                <a:sym typeface="Arial"/>
              </a:defRPr>
            </a:lvl8pPr>
            <a:lvl9pPr marL="0" marR="0" lvl="8" indent="0" algn="l" rtl="0">
              <a:spcBef>
                <a:spcPts val="0"/>
              </a:spcBef>
              <a:spcAft>
                <a:spcPts val="0"/>
              </a:spcAft>
              <a:buNone/>
              <a:defRPr sz="1800">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282" name="Google Shape;282;p49"/>
          <p:cNvSpPr txBox="1">
            <a:spLocks noGrp="1"/>
          </p:cNvSpPr>
          <p:nvPr>
            <p:ph type="body" idx="2"/>
          </p:nvPr>
        </p:nvSpPr>
        <p:spPr>
          <a:xfrm>
            <a:off x="731520" y="1141294"/>
            <a:ext cx="9784080" cy="48006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000"/>
              <a:buNone/>
              <a:defRPr sz="1800" b="0">
                <a:solidFill>
                  <a:schemeClr val="accent1"/>
                </a:solidFill>
              </a:defRPr>
            </a:lvl1pPr>
            <a:lvl2pPr marL="914400" lvl="1" indent="-228600" algn="l">
              <a:lnSpc>
                <a:spcPct val="90000"/>
              </a:lnSpc>
              <a:spcBef>
                <a:spcPts val="900"/>
              </a:spcBef>
              <a:spcAft>
                <a:spcPts val="0"/>
              </a:spcAft>
              <a:buSzPts val="1800"/>
              <a:buNone/>
              <a:defRPr/>
            </a:lvl2pPr>
            <a:lvl3pPr marL="1371600" lvl="2" indent="-228600" algn="l">
              <a:lnSpc>
                <a:spcPct val="90000"/>
              </a:lnSpc>
              <a:spcBef>
                <a:spcPts val="900"/>
              </a:spcBef>
              <a:spcAft>
                <a:spcPts val="0"/>
              </a:spcAft>
              <a:buSzPts val="1600"/>
              <a:buNone/>
              <a:defRPr/>
            </a:lvl3pPr>
            <a:lvl4pPr marL="1828800" lvl="3" indent="-355600" algn="l">
              <a:lnSpc>
                <a:spcPct val="100000"/>
              </a:lnSpc>
              <a:spcBef>
                <a:spcPts val="9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83" name="Google Shape;283;p49"/>
          <p:cNvSpPr txBox="1">
            <a:spLocks noGrp="1"/>
          </p:cNvSpPr>
          <p:nvPr>
            <p:ph type="title"/>
          </p:nvPr>
        </p:nvSpPr>
        <p:spPr>
          <a:xfrm>
            <a:off x="744782" y="80863"/>
            <a:ext cx="8033458" cy="580644"/>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4826753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A5CC12-DEA3-4F95-9B3E-8BEAB1F9B4B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5" name="Rectangle 4">
            <a:extLst>
              <a:ext uri="{FF2B5EF4-FFF2-40B4-BE49-F238E27FC236}">
                <a16:creationId xmlns:a16="http://schemas.microsoft.com/office/drawing/2014/main" id="{519D74A5-C253-43F0-8AE3-D9F5210B3DBC}"/>
              </a:ext>
            </a:extLst>
          </p:cNvPr>
          <p:cNvSpPr/>
          <p:nvPr userDrawn="1"/>
        </p:nvSpPr>
        <p:spPr>
          <a:xfrm>
            <a:off x="0" y="0"/>
            <a:ext cx="10972800" cy="61722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481661" y="5353031"/>
            <a:ext cx="952612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81661" y="4405220"/>
            <a:ext cx="9568425" cy="982855"/>
          </a:xfrm>
        </p:spPr>
        <p:txBody>
          <a:bodyPr anchor="b">
            <a:noAutofit/>
          </a:bodyPr>
          <a:lstStyle>
            <a:lvl1pPr algn="l">
              <a:lnSpc>
                <a:spcPct val="90000"/>
              </a:lnSpc>
              <a:spcBef>
                <a:spcPts val="0"/>
              </a:spcBef>
              <a:defRPr sz="4600" b="1" cap="all" baseline="0">
                <a:solidFill>
                  <a:schemeClr val="tx1"/>
                </a:solidFill>
                <a:effectLst>
                  <a:outerShdw blurRad="114300" dist="50800" dir="2700000" sx="108000" sy="108000" algn="tl">
                    <a:srgbClr val="000000">
                      <a:alpha val="69000"/>
                    </a:srgbClr>
                  </a:outerShdw>
                </a:effectLst>
                <a:latin typeface="Trebuchet MS" panose="020B0603020202020204" pitchFamily="34" charset="0"/>
              </a:defRPr>
            </a:lvl1pPr>
          </a:lstStyle>
          <a:p>
            <a:r>
              <a:rPr lang="en-US" dirty="0"/>
              <a:t>CLICK TO EDIT MASTER TITLE STYLE</a:t>
            </a:r>
          </a:p>
        </p:txBody>
      </p:sp>
      <p:pic>
        <p:nvPicPr>
          <p:cNvPr id="8" name="Picture 7">
            <a:extLst>
              <a:ext uri="{FF2B5EF4-FFF2-40B4-BE49-F238E27FC236}">
                <a16:creationId xmlns:a16="http://schemas.microsoft.com/office/drawing/2014/main" id="{666D8320-FEE5-4F41-8936-B3246924415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47273" y="3219565"/>
            <a:ext cx="2199959" cy="474500"/>
          </a:xfrm>
          <a:prstGeom prst="rect">
            <a:avLst/>
          </a:prstGeom>
        </p:spPr>
      </p:pic>
    </p:spTree>
    <p:extLst>
      <p:ext uri="{BB962C8B-B14F-4D97-AF65-F5344CB8AC3E}">
        <p14:creationId xmlns:p14="http://schemas.microsoft.com/office/powerpoint/2010/main" val="77682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A5CC12-DEA3-4F95-9B3E-8BEAB1F9B4B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5" name="Rectangle 4">
            <a:extLst>
              <a:ext uri="{FF2B5EF4-FFF2-40B4-BE49-F238E27FC236}">
                <a16:creationId xmlns:a16="http://schemas.microsoft.com/office/drawing/2014/main" id="{519D74A5-C253-43F0-8AE3-D9F5210B3DBC}"/>
              </a:ext>
            </a:extLst>
          </p:cNvPr>
          <p:cNvSpPr/>
          <p:nvPr userDrawn="1"/>
        </p:nvSpPr>
        <p:spPr>
          <a:xfrm>
            <a:off x="0" y="0"/>
            <a:ext cx="10972800" cy="61722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AB4C3A2-CDD9-4DD4-9529-F89FAAF330C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2595" y="4747221"/>
            <a:ext cx="3456745" cy="745571"/>
          </a:xfrm>
          <a:prstGeom prst="rect">
            <a:avLst/>
          </a:prstGeom>
        </p:spPr>
      </p:pic>
    </p:spTree>
    <p:extLst>
      <p:ext uri="{BB962C8B-B14F-4D97-AF65-F5344CB8AC3E}">
        <p14:creationId xmlns:p14="http://schemas.microsoft.com/office/powerpoint/2010/main" val="262212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baseline="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800">
                <a:solidFill>
                  <a:schemeClr val="bg2"/>
                </a:solidFill>
              </a:defRPr>
            </a:lvl1pPr>
            <a:lvl2pPr marL="571500" indent="0">
              <a:buClr>
                <a:schemeClr val="bg2"/>
              </a:buClr>
              <a:buSzPct val="100000"/>
              <a:buFontTx/>
              <a:buNone/>
              <a:defRPr sz="1600">
                <a:solidFill>
                  <a:schemeClr val="bg2"/>
                </a:solidFill>
              </a:defRPr>
            </a:lvl2pPr>
            <a:lvl3pPr marL="1089025" indent="0">
              <a:buClr>
                <a:schemeClr val="bg2"/>
              </a:buClr>
              <a:buSzPct val="100000"/>
              <a:buFontTx/>
              <a:buNone/>
              <a:defRPr sz="1400">
                <a:solidFill>
                  <a:schemeClr val="bg2"/>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03022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baseline="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800">
                <a:solidFill>
                  <a:schemeClr val="bg2"/>
                </a:solidFill>
              </a:defRPr>
            </a:lvl1pPr>
            <a:lvl2pPr marL="800100" indent="-228600">
              <a:buClr>
                <a:schemeClr val="bg2"/>
              </a:buClr>
              <a:buSzPct val="75000"/>
              <a:buFontTx/>
              <a:buBlip>
                <a:blip r:embed="rId2"/>
              </a:buBlip>
              <a:defRPr sz="1600">
                <a:solidFill>
                  <a:schemeClr val="bg2"/>
                </a:solidFill>
              </a:defRPr>
            </a:lvl2pPr>
            <a:lvl3pPr marL="1258888" indent="-169863">
              <a:buClr>
                <a:schemeClr val="bg2"/>
              </a:buClr>
              <a:buSzPct val="75000"/>
              <a:buFontTx/>
              <a:buBlip>
                <a:blip r:embed="rId2"/>
              </a:buBlip>
              <a:defRPr sz="1400">
                <a:solidFill>
                  <a:schemeClr val="bg2"/>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45826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800">
                <a:solidFill>
                  <a:schemeClr val="bg2"/>
                </a:solidFill>
              </a:defRPr>
            </a:lvl1pPr>
            <a:lvl2pPr marL="571500" indent="0">
              <a:buClr>
                <a:schemeClr val="bg2"/>
              </a:buClr>
              <a:buSzPct val="100000"/>
              <a:buFontTx/>
              <a:buNone/>
              <a:defRPr sz="1600">
                <a:solidFill>
                  <a:schemeClr val="bg2"/>
                </a:solidFill>
              </a:defRPr>
            </a:lvl2pPr>
            <a:lvl3pPr marL="1089025" indent="0">
              <a:buClr>
                <a:schemeClr val="bg2"/>
              </a:buClr>
              <a:buSzPct val="100000"/>
              <a:buFontTx/>
              <a:buNone/>
              <a:defRPr sz="1400">
                <a:solidFill>
                  <a:schemeClr val="bg2"/>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tx1"/>
                </a:solidFill>
                <a:latin typeface="Trebuchet MS"/>
              </a:rPr>
              <a:t>NVIDIA CONFIDENTIAL. DO NOT DISTRIBUTE.</a:t>
            </a:r>
          </a:p>
        </p:txBody>
      </p:sp>
    </p:spTree>
    <p:extLst>
      <p:ext uri="{BB962C8B-B14F-4D97-AF65-F5344CB8AC3E}">
        <p14:creationId xmlns:p14="http://schemas.microsoft.com/office/powerpoint/2010/main" val="182021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737426"/>
            <a:ext cx="9976104" cy="590931"/>
          </a:xfrm>
        </p:spPr>
        <p:txBody>
          <a:bodyPr/>
          <a:lstStyle>
            <a:lvl1pPr algn="ct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1800">
                <a:solidFill>
                  <a:schemeClr val="bg2"/>
                </a:solidFill>
              </a:defRPr>
            </a:lvl1pPr>
            <a:lvl2pPr marL="571500" indent="0">
              <a:buClr>
                <a:schemeClr val="bg2"/>
              </a:buClr>
              <a:buSzPct val="100000"/>
              <a:buFontTx/>
              <a:buNone/>
              <a:defRPr sz="1600">
                <a:solidFill>
                  <a:schemeClr val="bg2"/>
                </a:solidFill>
              </a:defRPr>
            </a:lvl2pPr>
            <a:lvl3pPr marL="1089025" indent="0">
              <a:buClr>
                <a:schemeClr val="bg2"/>
              </a:buClr>
              <a:buSzPct val="100000"/>
              <a:buFontTx/>
              <a:buNone/>
              <a:defRPr sz="1600">
                <a:solidFill>
                  <a:schemeClr val="bg2"/>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37739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9232" y="1798590"/>
            <a:ext cx="4204402" cy="618631"/>
          </a:xfrm>
        </p:spPr>
        <p:txBody>
          <a:bodyPr/>
          <a:lstStyle>
            <a:lvl1pPr algn="l">
              <a:defRPr sz="320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600">
                <a:solidFill>
                  <a:schemeClr val="bg2"/>
                </a:solidFill>
              </a:defRPr>
            </a:lvl1pPr>
            <a:lvl2pPr marL="571500" indent="0">
              <a:spcBef>
                <a:spcPts val="500"/>
              </a:spcBef>
              <a:spcAft>
                <a:spcPts val="500"/>
              </a:spcAft>
              <a:buClr>
                <a:schemeClr val="bg2"/>
              </a:buClr>
              <a:buSzPct val="100000"/>
              <a:buFontTx/>
              <a:buNone/>
              <a:defRPr sz="1400">
                <a:solidFill>
                  <a:schemeClr val="bg2"/>
                </a:solidFill>
              </a:defRPr>
            </a:lvl2pPr>
            <a:lvl3pPr marL="1089025" indent="0">
              <a:spcBef>
                <a:spcPts val="500"/>
              </a:spcBef>
              <a:spcAft>
                <a:spcPts val="500"/>
              </a:spcAft>
              <a:buClr>
                <a:schemeClr val="bg2"/>
              </a:buClr>
              <a:buSzPct val="100000"/>
              <a:buFontTx/>
              <a:buNone/>
              <a:defRPr sz="1400">
                <a:solidFill>
                  <a:schemeClr val="bg2"/>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20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11164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9B484E9-CEC5-4DE8-8C3D-DD4FB334C6F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2"/>
          <a:stretch/>
        </p:blipFill>
        <p:spPr>
          <a:xfrm>
            <a:off x="0" y="1"/>
            <a:ext cx="3583957" cy="6172198"/>
          </a:xfrm>
          <a:prstGeom prst="rect">
            <a:avLst/>
          </a:prstGeom>
        </p:spPr>
      </p:pic>
      <p:cxnSp>
        <p:nvCxnSpPr>
          <p:cNvPr id="8" name="Straight Connector 7">
            <a:extLst>
              <a:ext uri="{FF2B5EF4-FFF2-40B4-BE49-F238E27FC236}">
                <a16:creationId xmlns:a16="http://schemas.microsoft.com/office/drawing/2014/main" id="{C4CF03B8-634B-43D5-898B-BE804AF1DFE6}"/>
              </a:ext>
            </a:extLst>
          </p:cNvPr>
          <p:cNvCxnSpPr>
            <a:cxnSpLocks/>
          </p:cNvCxnSpPr>
          <p:nvPr/>
        </p:nvCxnSpPr>
        <p:spPr>
          <a:xfrm>
            <a:off x="3583957" y="-1"/>
            <a:ext cx="0" cy="617220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1881" y="2381806"/>
            <a:ext cx="2700194" cy="1408589"/>
          </a:xfrm>
        </p:spPr>
        <p:txBody>
          <a:bodyPr anchor="ctr"/>
          <a:lstStyle>
            <a:lvl1pPr algn="ctr">
              <a:defRPr sz="3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3367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737426"/>
            <a:ext cx="9976104" cy="590931"/>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9898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5E2365-640C-413B-BC37-0ABE05FFBA51}"/>
              </a:ext>
            </a:extLst>
          </p:cNvPr>
          <p:cNvPicPr>
            <a:picLocks noChangeAspect="1"/>
          </p:cNvPicPr>
          <p:nvPr userDrawn="1"/>
        </p:nvPicPr>
        <p:blipFill>
          <a:blip r:embed="rId2"/>
          <a:stretch>
            <a:fillRect/>
          </a:stretch>
        </p:blipFill>
        <p:spPr>
          <a:xfrm>
            <a:off x="686" y="385"/>
            <a:ext cx="10971428" cy="6171429"/>
          </a:xfrm>
          <a:prstGeom prst="rect">
            <a:avLst/>
          </a:prstGeom>
        </p:spPr>
      </p:pic>
      <p:sp>
        <p:nvSpPr>
          <p:cNvPr id="3" name="Rectangle 2"/>
          <p:cNvSpPr/>
          <p:nvPr userDrawn="1"/>
        </p:nvSpPr>
        <p:spPr>
          <a:xfrm>
            <a:off x="0" y="0"/>
            <a:ext cx="10972800" cy="61722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737426"/>
            <a:ext cx="9976104" cy="590931"/>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8899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27C490-0632-45F9-8994-CF7C006FC33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0972800" cy="6172200"/>
          </a:xfrm>
          <a:prstGeom prst="rect">
            <a:avLst/>
          </a:prstGeom>
        </p:spPr>
      </p:pic>
      <p:sp>
        <p:nvSpPr>
          <p:cNvPr id="9" name="Rectangle 8">
            <a:extLst>
              <a:ext uri="{FF2B5EF4-FFF2-40B4-BE49-F238E27FC236}">
                <a16:creationId xmlns:a16="http://schemas.microsoft.com/office/drawing/2014/main" id="{C2D03C3D-6CAA-444D-B523-AEA8C51BB3D3}"/>
              </a:ext>
            </a:extLst>
          </p:cNvPr>
          <p:cNvSpPr/>
          <p:nvPr userDrawn="1"/>
        </p:nvSpPr>
        <p:spPr>
          <a:xfrm>
            <a:off x="0" y="0"/>
            <a:ext cx="10972800" cy="6172200"/>
          </a:xfrm>
          <a:prstGeom prst="rect">
            <a:avLst/>
          </a:prstGeom>
          <a:gradFill>
            <a:gsLst>
              <a:gs pos="24000">
                <a:schemeClr val="bg1">
                  <a:alpha val="0"/>
                </a:schemeClr>
              </a:gs>
              <a:gs pos="10000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080088" y="4127421"/>
            <a:ext cx="6107187" cy="1373939"/>
          </a:xfrm>
        </p:spPr>
        <p:txBody>
          <a:bodyPr anchor="b"/>
          <a:lstStyle>
            <a:lvl1pPr algn="r">
              <a:defRPr sz="4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1874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AE255C-17FD-4ACD-93D1-249CC22B46B7}"/>
              </a:ext>
            </a:extLst>
          </p:cNvPr>
          <p:cNvSpPr/>
          <p:nvPr userDrawn="1"/>
        </p:nvSpPr>
        <p:spPr>
          <a:xfrm>
            <a:off x="0" y="0"/>
            <a:ext cx="10972800" cy="6172200"/>
          </a:xfrm>
          <a:prstGeom prst="rect">
            <a:avLst/>
          </a:prstGeom>
          <a:solidFill>
            <a:srgbClr val="9E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12D3C685-D41A-4316-A4E7-7D079BF99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06129" y="910278"/>
            <a:ext cx="2560542" cy="2280102"/>
          </a:xfrm>
          <a:prstGeom prst="rect">
            <a:avLst/>
          </a:prstGeom>
        </p:spPr>
      </p:pic>
      <p:sp>
        <p:nvSpPr>
          <p:cNvPr id="2" name="Title 1"/>
          <p:cNvSpPr>
            <a:spLocks noGrp="1"/>
          </p:cNvSpPr>
          <p:nvPr>
            <p:ph type="title"/>
          </p:nvPr>
        </p:nvSpPr>
        <p:spPr>
          <a:xfrm>
            <a:off x="498348" y="3814403"/>
            <a:ext cx="9976104" cy="590931"/>
          </a:xfrm>
        </p:spPr>
        <p:txBody>
          <a:bodyPr/>
          <a:lstStyle>
            <a:lvl1pPr algn="ctr">
              <a:defRPr sz="40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498348" y="4479006"/>
            <a:ext cx="9976104" cy="525463"/>
          </a:xfrm>
        </p:spPr>
        <p:txBody>
          <a:bodyPr/>
          <a:lstStyle>
            <a:lvl1pPr marL="0" indent="0" algn="ctr">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74404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354D00-25B8-4729-8431-494F11BFDC7C}"/>
              </a:ext>
            </a:extLst>
          </p:cNvPr>
          <p:cNvPicPr>
            <a:picLocks noChangeAspect="1"/>
          </p:cNvPicPr>
          <p:nvPr userDrawn="1"/>
        </p:nvPicPr>
        <p:blipFill>
          <a:blip r:embed="rId2"/>
          <a:stretch>
            <a:fillRect/>
          </a:stretch>
        </p:blipFill>
        <p:spPr>
          <a:xfrm>
            <a:off x="686" y="386"/>
            <a:ext cx="10971428" cy="6171429"/>
          </a:xfrm>
          <a:prstGeom prst="rect">
            <a:avLst/>
          </a:prstGeom>
        </p:spPr>
      </p:pic>
      <p:sp>
        <p:nvSpPr>
          <p:cNvPr id="6" name="Rectangle 5">
            <a:extLst>
              <a:ext uri="{FF2B5EF4-FFF2-40B4-BE49-F238E27FC236}">
                <a16:creationId xmlns:a16="http://schemas.microsoft.com/office/drawing/2014/main" id="{6208C71A-8F88-4905-8530-066C648740D6}"/>
              </a:ext>
            </a:extLst>
          </p:cNvPr>
          <p:cNvSpPr/>
          <p:nvPr userDrawn="1"/>
        </p:nvSpPr>
        <p:spPr>
          <a:xfrm>
            <a:off x="0" y="0"/>
            <a:ext cx="10972800" cy="61722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ctr">
              <a:defRPr sz="20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87574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224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5531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38A185-0487-467E-B002-17F379CB7D5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V="1">
            <a:off x="0" y="0"/>
            <a:ext cx="10972800" cy="6172200"/>
          </a:xfrm>
          <a:prstGeom prst="rect">
            <a:avLst/>
          </a:prstGeom>
        </p:spPr>
      </p:pic>
      <p:sp>
        <p:nvSpPr>
          <p:cNvPr id="2" name="Rectangle 1">
            <a:extLst>
              <a:ext uri="{FF2B5EF4-FFF2-40B4-BE49-F238E27FC236}">
                <a16:creationId xmlns:a16="http://schemas.microsoft.com/office/drawing/2014/main" id="{09AE7915-91FA-48E0-8AE5-AE809A6875AC}"/>
              </a:ext>
            </a:extLst>
          </p:cNvPr>
          <p:cNvSpPr/>
          <p:nvPr userDrawn="1"/>
        </p:nvSpPr>
        <p:spPr>
          <a:xfrm>
            <a:off x="0" y="0"/>
            <a:ext cx="10972800" cy="6172200"/>
          </a:xfrm>
          <a:prstGeom prst="rect">
            <a:avLst/>
          </a:prstGeom>
          <a:gradFill>
            <a:gsLst>
              <a:gs pos="0">
                <a:schemeClr val="bg1">
                  <a:alpha val="62000"/>
                </a:schemeClr>
              </a:gs>
              <a:gs pos="69000">
                <a:schemeClr val="bg1">
                  <a:alpha val="7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270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pic>
        <p:nvPicPr>
          <p:cNvPr id="6" name="Picture 5">
            <a:extLst>
              <a:ext uri="{FF2B5EF4-FFF2-40B4-BE49-F238E27FC236}">
                <a16:creationId xmlns:a16="http://schemas.microsoft.com/office/drawing/2014/main" id="{8008FFFF-A12D-4210-9755-24CCC24BAD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7" name="Slide Number Placeholder 1">
            <a:extLst>
              <a:ext uri="{FF2B5EF4-FFF2-40B4-BE49-F238E27FC236}">
                <a16:creationId xmlns:a16="http://schemas.microsoft.com/office/drawing/2014/main" id="{E6439415-2676-4258-AA0B-A765D756C5AD}"/>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Title Slide">
  <p:cSld name="1_Title Slide">
    <p:bg>
      <p:bgPr>
        <a:solidFill>
          <a:schemeClr val="lt1"/>
        </a:solidFill>
        <a:effectLst/>
      </p:bgPr>
    </p:bg>
    <p:spTree>
      <p:nvGrpSpPr>
        <p:cNvPr id="1" name="Shape 525"/>
        <p:cNvGrpSpPr/>
        <p:nvPr/>
      </p:nvGrpSpPr>
      <p:grpSpPr>
        <a:xfrm>
          <a:off x="0" y="0"/>
          <a:ext cx="0" cy="0"/>
          <a:chOff x="0" y="0"/>
          <a:chExt cx="0" cy="0"/>
        </a:xfrm>
      </p:grpSpPr>
      <p:pic>
        <p:nvPicPr>
          <p:cNvPr id="526" name="Google Shape;526;p13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0972800" cy="6172200"/>
          </a:xfrm>
          <a:prstGeom prst="rect">
            <a:avLst/>
          </a:prstGeom>
          <a:noFill/>
          <a:ln>
            <a:noFill/>
          </a:ln>
        </p:spPr>
      </p:pic>
      <p:sp>
        <p:nvSpPr>
          <p:cNvPr id="527" name="Google Shape;527;p131"/>
          <p:cNvSpPr/>
          <p:nvPr/>
        </p:nvSpPr>
        <p:spPr>
          <a:xfrm>
            <a:off x="0" y="0"/>
            <a:ext cx="10972800" cy="6172200"/>
          </a:xfrm>
          <a:prstGeom prst="rect">
            <a:avLst/>
          </a:prstGeom>
          <a:gradFill>
            <a:gsLst>
              <a:gs pos="0">
                <a:srgbClr val="000000">
                  <a:alpha val="0"/>
                </a:srgbClr>
              </a:gs>
              <a:gs pos="100000">
                <a:srgbClr val="000000">
                  <a:alpha val="48627"/>
                </a:srgbClr>
              </a:gs>
            </a:gsLst>
            <a:lin ang="5400012" scaled="0"/>
          </a:gradFill>
          <a:ln>
            <a:noFill/>
          </a:ln>
        </p:spPr>
        <p:txBody>
          <a:bodyPr spcFirstLastPara="1" wrap="square" lIns="91440" tIns="45690" rIns="91440" bIns="4569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28" name="Google Shape;528;p131"/>
          <p:cNvSpPr txBox="1">
            <a:spLocks noGrp="1"/>
          </p:cNvSpPr>
          <p:nvPr>
            <p:ph type="subTitle" idx="1"/>
          </p:nvPr>
        </p:nvSpPr>
        <p:spPr>
          <a:xfrm>
            <a:off x="481661" y="5353031"/>
            <a:ext cx="9525960" cy="341640"/>
          </a:xfrm>
          <a:prstGeom prst="rect">
            <a:avLst/>
          </a:prstGeom>
          <a:noFill/>
          <a:ln>
            <a:noFill/>
          </a:ln>
        </p:spPr>
        <p:txBody>
          <a:bodyPr spcFirstLastPara="1" wrap="square" lIns="76200" tIns="38075" rIns="76200" bIns="38075" anchor="t" anchorCtr="0"/>
          <a:lstStyle>
            <a:lvl1pPr lvl="0" algn="l" rtl="0">
              <a:lnSpc>
                <a:spcPct val="90000"/>
              </a:lnSpc>
              <a:spcBef>
                <a:spcPts val="600"/>
              </a:spcBef>
              <a:spcAft>
                <a:spcPts val="0"/>
              </a:spcAft>
              <a:buSzPts val="1500"/>
              <a:buFont typeface="Trebuchet MS"/>
              <a:buNone/>
              <a:defRPr sz="1800" b="0">
                <a:solidFill>
                  <a:schemeClr val="lt1"/>
                </a:solidFill>
                <a:latin typeface="Trebuchet MS"/>
                <a:ea typeface="Trebuchet MS"/>
                <a:cs typeface="Trebuchet MS"/>
                <a:sym typeface="Trebuchet MS"/>
              </a:defRPr>
            </a:lvl1pPr>
            <a:lvl2pPr lvl="1" algn="l" rtl="0">
              <a:lnSpc>
                <a:spcPct val="90000"/>
              </a:lnSpc>
              <a:spcBef>
                <a:spcPts val="960"/>
              </a:spcBef>
              <a:spcAft>
                <a:spcPts val="0"/>
              </a:spcAft>
              <a:buSzPts val="1500"/>
              <a:buNone/>
              <a:defRPr/>
            </a:lvl2pPr>
            <a:lvl3pPr lvl="2" algn="l" rtl="0">
              <a:lnSpc>
                <a:spcPct val="90000"/>
              </a:lnSpc>
              <a:spcBef>
                <a:spcPts val="960"/>
              </a:spcBef>
              <a:spcAft>
                <a:spcPts val="0"/>
              </a:spcAft>
              <a:buSzPts val="1500"/>
              <a:buNone/>
              <a:defRPr/>
            </a:lvl3pPr>
            <a:lvl4pPr lvl="3" algn="l" rtl="0">
              <a:spcBef>
                <a:spcPts val="960"/>
              </a:spcBef>
              <a:spcAft>
                <a:spcPts val="0"/>
              </a:spcAft>
              <a:buClr>
                <a:schemeClr val="dk2"/>
              </a:buClr>
              <a:buSzPts val="1500"/>
              <a:buChar char="–"/>
              <a:defRPr/>
            </a:lvl4pPr>
            <a:lvl5pPr lvl="4" algn="l" rtl="0">
              <a:spcBef>
                <a:spcPts val="360"/>
              </a:spcBef>
              <a:spcAft>
                <a:spcPts val="0"/>
              </a:spcAft>
              <a:buClr>
                <a:schemeClr val="dk2"/>
              </a:buClr>
              <a:buSzPts val="1500"/>
              <a:buChar char="»"/>
              <a:defRPr/>
            </a:lvl5pPr>
            <a:lvl6pPr lvl="5" algn="l" rtl="0">
              <a:spcBef>
                <a:spcPts val="360"/>
              </a:spcBef>
              <a:spcAft>
                <a:spcPts val="0"/>
              </a:spcAft>
              <a:buClr>
                <a:schemeClr val="dk2"/>
              </a:buClr>
              <a:buSzPts val="1500"/>
              <a:buChar char="»"/>
              <a:defRPr/>
            </a:lvl6pPr>
            <a:lvl7pPr lvl="6" algn="l" rtl="0">
              <a:spcBef>
                <a:spcPts val="360"/>
              </a:spcBef>
              <a:spcAft>
                <a:spcPts val="0"/>
              </a:spcAft>
              <a:buClr>
                <a:schemeClr val="dk2"/>
              </a:buClr>
              <a:buSzPts val="1500"/>
              <a:buChar char="»"/>
              <a:defRPr/>
            </a:lvl7pPr>
            <a:lvl8pPr lvl="7" algn="l" rtl="0">
              <a:spcBef>
                <a:spcPts val="360"/>
              </a:spcBef>
              <a:spcAft>
                <a:spcPts val="0"/>
              </a:spcAft>
              <a:buClr>
                <a:schemeClr val="dk2"/>
              </a:buClr>
              <a:buSzPts val="1500"/>
              <a:buChar char="»"/>
              <a:defRPr/>
            </a:lvl8pPr>
            <a:lvl9pPr lvl="8" algn="l" rtl="0">
              <a:spcBef>
                <a:spcPts val="360"/>
              </a:spcBef>
              <a:spcAft>
                <a:spcPts val="0"/>
              </a:spcAft>
              <a:buClr>
                <a:schemeClr val="dk2"/>
              </a:buClr>
              <a:buSzPts val="1500"/>
              <a:buChar char="»"/>
              <a:defRPr/>
            </a:lvl9pPr>
          </a:lstStyle>
          <a:p>
            <a:endParaRPr/>
          </a:p>
        </p:txBody>
      </p:sp>
      <p:sp>
        <p:nvSpPr>
          <p:cNvPr id="529" name="Google Shape;529;p131"/>
          <p:cNvSpPr txBox="1">
            <a:spLocks noGrp="1"/>
          </p:cNvSpPr>
          <p:nvPr>
            <p:ph type="title"/>
          </p:nvPr>
        </p:nvSpPr>
        <p:spPr>
          <a:xfrm>
            <a:off x="481661" y="4405220"/>
            <a:ext cx="9568440" cy="982800"/>
          </a:xfrm>
          <a:prstGeom prst="rect">
            <a:avLst/>
          </a:prstGeom>
          <a:noFill/>
          <a:ln>
            <a:noFill/>
          </a:ln>
        </p:spPr>
        <p:txBody>
          <a:bodyPr spcFirstLastPara="1" wrap="square" lIns="76200" tIns="38075" rIns="76200" bIns="38075" anchor="b" anchorCtr="0"/>
          <a:lstStyle>
            <a:lvl1pPr lvl="0" algn="l" rtl="0">
              <a:lnSpc>
                <a:spcPct val="90000"/>
              </a:lnSpc>
              <a:spcBef>
                <a:spcPts val="0"/>
              </a:spcBef>
              <a:spcAft>
                <a:spcPts val="0"/>
              </a:spcAft>
              <a:buSzPts val="1200"/>
              <a:buNone/>
              <a:defRPr sz="4560" b="1" cap="none">
                <a:solidFill>
                  <a:schemeClr val="lt1"/>
                </a:solidFill>
                <a:latin typeface="Trebuchet MS"/>
                <a:ea typeface="Trebuchet MS"/>
                <a:cs typeface="Trebuchet MS"/>
                <a:sym typeface="Trebuchet MS"/>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pic>
        <p:nvPicPr>
          <p:cNvPr id="530" name="Google Shape;530;p13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47273" y="3219566"/>
            <a:ext cx="2199960" cy="474499"/>
          </a:xfrm>
          <a:prstGeom prst="rect">
            <a:avLst/>
          </a:prstGeom>
          <a:noFill/>
          <a:ln>
            <a:noFill/>
          </a:ln>
        </p:spPr>
      </p:pic>
    </p:spTree>
    <p:extLst>
      <p:ext uri="{BB962C8B-B14F-4D97-AF65-F5344CB8AC3E}">
        <p14:creationId xmlns:p14="http://schemas.microsoft.com/office/powerpoint/2010/main" val="59373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134"/>
        <p:cNvGrpSpPr/>
        <p:nvPr/>
      </p:nvGrpSpPr>
      <p:grpSpPr>
        <a:xfrm>
          <a:off x="0" y="0"/>
          <a:ext cx="0" cy="0"/>
          <a:chOff x="0" y="0"/>
          <a:chExt cx="0" cy="0"/>
        </a:xfrm>
      </p:grpSpPr>
      <p:sp>
        <p:nvSpPr>
          <p:cNvPr id="135" name="Google Shape;135;p33"/>
          <p:cNvSpPr txBox="1">
            <a:spLocks noGrp="1"/>
          </p:cNvSpPr>
          <p:nvPr>
            <p:ph type="title"/>
          </p:nvPr>
        </p:nvSpPr>
        <p:spPr>
          <a:xfrm>
            <a:off x="498348" y="737427"/>
            <a:ext cx="9976104" cy="590932"/>
          </a:xfrm>
          <a:prstGeom prst="rect">
            <a:avLst/>
          </a:prstGeom>
          <a:noFill/>
          <a:ln>
            <a:noFill/>
          </a:ln>
        </p:spPr>
        <p:txBody>
          <a:bodyPr spcFirstLastPara="1" wrap="square" lIns="76200" tIns="38075" rIns="76200" bIns="38075" anchor="b" anchorCtr="0"/>
          <a:lstStyle>
            <a:lvl1pPr lvl="0" algn="ctr">
              <a:lnSpc>
                <a:spcPct val="90000"/>
              </a:lnSpc>
              <a:spcBef>
                <a:spcPts val="0"/>
              </a:spcBef>
              <a:spcAft>
                <a:spcPts val="0"/>
              </a:spcAft>
              <a:buSzPts val="1200"/>
              <a:buNone/>
              <a:defRPr>
                <a:solidFill>
                  <a:schemeClr val="dk2"/>
                </a:solidFill>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136" name="Google Shape;136;p33"/>
          <p:cNvSpPr txBox="1">
            <a:spLocks noGrp="1"/>
          </p:cNvSpPr>
          <p:nvPr>
            <p:ph type="body" idx="1"/>
          </p:nvPr>
        </p:nvSpPr>
        <p:spPr>
          <a:xfrm>
            <a:off x="516750" y="2103035"/>
            <a:ext cx="9948672" cy="3718925"/>
          </a:xfrm>
          <a:prstGeom prst="rect">
            <a:avLst/>
          </a:prstGeom>
          <a:noFill/>
          <a:ln>
            <a:noFill/>
          </a:ln>
        </p:spPr>
        <p:txBody>
          <a:bodyPr spcFirstLastPara="1" wrap="square" lIns="76200" tIns="38075" rIns="76200" bIns="38075" anchor="t" anchorCtr="0"/>
          <a:lstStyle>
            <a:lvl1pPr marL="548627" lvl="0" indent="-274313" algn="l">
              <a:lnSpc>
                <a:spcPct val="90000"/>
              </a:lnSpc>
              <a:spcBef>
                <a:spcPts val="960"/>
              </a:spcBef>
              <a:spcAft>
                <a:spcPts val="0"/>
              </a:spcAft>
              <a:buClr>
                <a:schemeClr val="dk1"/>
              </a:buClr>
              <a:buSzPts val="1500"/>
              <a:buFont typeface="Trebuchet MS"/>
              <a:buNone/>
              <a:defRPr sz="1800">
                <a:solidFill>
                  <a:schemeClr val="dk2"/>
                </a:solidFill>
              </a:defRPr>
            </a:lvl1pPr>
            <a:lvl2pPr marL="1097253" lvl="1" indent="-274313" algn="l">
              <a:lnSpc>
                <a:spcPct val="90000"/>
              </a:lnSpc>
              <a:spcBef>
                <a:spcPts val="960"/>
              </a:spcBef>
              <a:spcAft>
                <a:spcPts val="0"/>
              </a:spcAft>
              <a:buClr>
                <a:schemeClr val="dk1"/>
              </a:buClr>
              <a:buSzPts val="1300"/>
              <a:buFont typeface="Trebuchet MS"/>
              <a:buNone/>
              <a:defRPr sz="1560">
                <a:solidFill>
                  <a:schemeClr val="dk2"/>
                </a:solidFill>
              </a:defRPr>
            </a:lvl2pPr>
            <a:lvl3pPr marL="1645879" lvl="2" indent="-274313" algn="l">
              <a:lnSpc>
                <a:spcPct val="90000"/>
              </a:lnSpc>
              <a:spcBef>
                <a:spcPts val="960"/>
              </a:spcBef>
              <a:spcAft>
                <a:spcPts val="0"/>
              </a:spcAft>
              <a:buClr>
                <a:schemeClr val="dk1"/>
              </a:buClr>
              <a:buSzPts val="1200"/>
              <a:buFont typeface="Trebuchet MS"/>
              <a:buNone/>
              <a:defRPr sz="1440">
                <a:solidFill>
                  <a:schemeClr val="dk2"/>
                </a:solidFill>
              </a:defRPr>
            </a:lvl3pPr>
            <a:lvl4pPr marL="2194505" lvl="3" indent="-388610" algn="l">
              <a:spcBef>
                <a:spcPts val="960"/>
              </a:spcBef>
              <a:spcAft>
                <a:spcPts val="0"/>
              </a:spcAft>
              <a:buClr>
                <a:schemeClr val="dk1"/>
              </a:buClr>
              <a:buSzPts val="1500"/>
              <a:buFont typeface="Noto Sans Symbols"/>
              <a:buChar char="▪"/>
              <a:defRPr sz="1800">
                <a:solidFill>
                  <a:schemeClr val="lt1"/>
                </a:solidFill>
              </a:defRPr>
            </a:lvl4pPr>
            <a:lvl5pPr marL="2743132" lvl="4" indent="-403850" algn="l">
              <a:spcBef>
                <a:spcPts val="360"/>
              </a:spcBef>
              <a:spcAft>
                <a:spcPts val="0"/>
              </a:spcAft>
              <a:buClr>
                <a:schemeClr val="dk1"/>
              </a:buClr>
              <a:buSzPts val="1700"/>
              <a:buFont typeface="Noto Sans Symbols"/>
              <a:buChar char="▪"/>
              <a:defRPr>
                <a:solidFill>
                  <a:schemeClr val="lt1"/>
                </a:solidFill>
              </a:defRPr>
            </a:lvl5pPr>
            <a:lvl6pPr marL="3291758" lvl="5" indent="-388610" algn="l">
              <a:spcBef>
                <a:spcPts val="360"/>
              </a:spcBef>
              <a:spcAft>
                <a:spcPts val="0"/>
              </a:spcAft>
              <a:buClr>
                <a:schemeClr val="dk2"/>
              </a:buClr>
              <a:buSzPts val="1500"/>
              <a:buChar char="»"/>
              <a:defRPr/>
            </a:lvl6pPr>
            <a:lvl7pPr marL="3840384" lvl="6" indent="-388610" algn="l">
              <a:spcBef>
                <a:spcPts val="360"/>
              </a:spcBef>
              <a:spcAft>
                <a:spcPts val="0"/>
              </a:spcAft>
              <a:buClr>
                <a:schemeClr val="dk2"/>
              </a:buClr>
              <a:buSzPts val="1500"/>
              <a:buChar char="»"/>
              <a:defRPr/>
            </a:lvl7pPr>
            <a:lvl8pPr marL="4389010" lvl="7" indent="-388610" algn="l">
              <a:spcBef>
                <a:spcPts val="360"/>
              </a:spcBef>
              <a:spcAft>
                <a:spcPts val="0"/>
              </a:spcAft>
              <a:buClr>
                <a:schemeClr val="dk2"/>
              </a:buClr>
              <a:buSzPts val="1500"/>
              <a:buChar char="»"/>
              <a:defRPr/>
            </a:lvl8pPr>
            <a:lvl9pPr marL="4937637" lvl="8" indent="-388610" algn="l">
              <a:spcBef>
                <a:spcPts val="360"/>
              </a:spcBef>
              <a:spcAft>
                <a:spcPts val="0"/>
              </a:spcAft>
              <a:buClr>
                <a:schemeClr val="dk2"/>
              </a:buClr>
              <a:buSzPts val="1500"/>
              <a:buChar char="»"/>
              <a:defRPr/>
            </a:lvl9pPr>
          </a:lstStyle>
          <a:p>
            <a:endParaRPr/>
          </a:p>
        </p:txBody>
      </p:sp>
      <p:sp>
        <p:nvSpPr>
          <p:cNvPr id="137" name="Google Shape;137;p33"/>
          <p:cNvSpPr txBox="1">
            <a:spLocks noGrp="1"/>
          </p:cNvSpPr>
          <p:nvPr>
            <p:ph type="body" idx="2"/>
          </p:nvPr>
        </p:nvSpPr>
        <p:spPr>
          <a:xfrm>
            <a:off x="498348" y="1259533"/>
            <a:ext cx="9976104" cy="525463"/>
          </a:xfrm>
          <a:prstGeom prst="rect">
            <a:avLst/>
          </a:prstGeom>
          <a:noFill/>
          <a:ln>
            <a:noFill/>
          </a:ln>
        </p:spPr>
        <p:txBody>
          <a:bodyPr spcFirstLastPara="1" wrap="square" lIns="76200" tIns="38075" rIns="76200" bIns="38075" anchor="t" anchorCtr="0"/>
          <a:lstStyle>
            <a:lvl1pPr marL="548627" lvl="0" indent="-274313" algn="ctr">
              <a:lnSpc>
                <a:spcPct val="90000"/>
              </a:lnSpc>
              <a:spcBef>
                <a:spcPts val="960"/>
              </a:spcBef>
              <a:spcAft>
                <a:spcPts val="0"/>
              </a:spcAft>
              <a:buSzPts val="2000"/>
              <a:buFont typeface="Trebuchet MS"/>
              <a:buNone/>
              <a:defRPr sz="2400" b="0">
                <a:solidFill>
                  <a:schemeClr val="lt2"/>
                </a:solidFill>
                <a:latin typeface="Trebuchet MS"/>
                <a:ea typeface="Trebuchet MS"/>
                <a:cs typeface="Trebuchet MS"/>
                <a:sym typeface="Trebuchet MS"/>
              </a:defRPr>
            </a:lvl1pPr>
            <a:lvl2pPr marL="1097253" lvl="1" indent="-274313" algn="ctr">
              <a:lnSpc>
                <a:spcPct val="90000"/>
              </a:lnSpc>
              <a:spcBef>
                <a:spcPts val="960"/>
              </a:spcBef>
              <a:spcAft>
                <a:spcPts val="0"/>
              </a:spcAft>
              <a:buSzPts val="2300"/>
              <a:buFont typeface="Trebuchet MS"/>
              <a:buNone/>
              <a:defRPr sz="2760">
                <a:solidFill>
                  <a:schemeClr val="lt2"/>
                </a:solidFill>
                <a:latin typeface="Trebuchet MS"/>
                <a:ea typeface="Trebuchet MS"/>
                <a:cs typeface="Trebuchet MS"/>
                <a:sym typeface="Trebuchet MS"/>
              </a:defRPr>
            </a:lvl2pPr>
            <a:lvl3pPr marL="1645879" lvl="2" indent="-274313" algn="ctr">
              <a:lnSpc>
                <a:spcPct val="90000"/>
              </a:lnSpc>
              <a:spcBef>
                <a:spcPts val="960"/>
              </a:spcBef>
              <a:spcAft>
                <a:spcPts val="0"/>
              </a:spcAft>
              <a:buSzPts val="2300"/>
              <a:buFont typeface="Trebuchet MS"/>
              <a:buNone/>
              <a:defRPr sz="2760">
                <a:solidFill>
                  <a:schemeClr val="lt2"/>
                </a:solidFill>
                <a:latin typeface="Trebuchet MS"/>
                <a:ea typeface="Trebuchet MS"/>
                <a:cs typeface="Trebuchet MS"/>
                <a:sym typeface="Trebuchet MS"/>
              </a:defRPr>
            </a:lvl3pPr>
            <a:lvl4pPr marL="2194505" lvl="3" indent="-274313" algn="ctr">
              <a:spcBef>
                <a:spcPts val="960"/>
              </a:spcBef>
              <a:spcAft>
                <a:spcPts val="0"/>
              </a:spcAft>
              <a:buClr>
                <a:schemeClr val="lt2"/>
              </a:buClr>
              <a:buSzPts val="2300"/>
              <a:buFont typeface="Trebuchet MS"/>
              <a:buNone/>
              <a:defRPr sz="2760">
                <a:solidFill>
                  <a:schemeClr val="lt2"/>
                </a:solidFill>
                <a:latin typeface="Trebuchet MS"/>
                <a:ea typeface="Trebuchet MS"/>
                <a:cs typeface="Trebuchet MS"/>
                <a:sym typeface="Trebuchet MS"/>
              </a:defRPr>
            </a:lvl4pPr>
            <a:lvl5pPr marL="2743132" lvl="4" indent="-274313" algn="ctr">
              <a:spcBef>
                <a:spcPts val="600"/>
              </a:spcBef>
              <a:spcAft>
                <a:spcPts val="0"/>
              </a:spcAft>
              <a:buClr>
                <a:schemeClr val="lt2"/>
              </a:buClr>
              <a:buSzPts val="2300"/>
              <a:buFont typeface="Trebuchet MS"/>
              <a:buNone/>
              <a:defRPr sz="2760">
                <a:solidFill>
                  <a:schemeClr val="lt2"/>
                </a:solidFill>
                <a:latin typeface="Trebuchet MS"/>
                <a:ea typeface="Trebuchet MS"/>
                <a:cs typeface="Trebuchet MS"/>
                <a:sym typeface="Trebuchet MS"/>
              </a:defRPr>
            </a:lvl5pPr>
            <a:lvl6pPr marL="3291758" lvl="5" indent="-388610" algn="l">
              <a:spcBef>
                <a:spcPts val="360"/>
              </a:spcBef>
              <a:spcAft>
                <a:spcPts val="0"/>
              </a:spcAft>
              <a:buClr>
                <a:schemeClr val="dk2"/>
              </a:buClr>
              <a:buSzPts val="1500"/>
              <a:buChar char="»"/>
              <a:defRPr/>
            </a:lvl6pPr>
            <a:lvl7pPr marL="3840384" lvl="6" indent="-388610" algn="l">
              <a:spcBef>
                <a:spcPts val="360"/>
              </a:spcBef>
              <a:spcAft>
                <a:spcPts val="0"/>
              </a:spcAft>
              <a:buClr>
                <a:schemeClr val="dk2"/>
              </a:buClr>
              <a:buSzPts val="1500"/>
              <a:buChar char="»"/>
              <a:defRPr/>
            </a:lvl7pPr>
            <a:lvl8pPr marL="4389010" lvl="7" indent="-388610" algn="l">
              <a:spcBef>
                <a:spcPts val="360"/>
              </a:spcBef>
              <a:spcAft>
                <a:spcPts val="0"/>
              </a:spcAft>
              <a:buClr>
                <a:schemeClr val="dk2"/>
              </a:buClr>
              <a:buSzPts val="1500"/>
              <a:buChar char="»"/>
              <a:defRPr/>
            </a:lvl8pPr>
            <a:lvl9pPr marL="4937637" lvl="8" indent="-388610" algn="l">
              <a:spcBef>
                <a:spcPts val="360"/>
              </a:spcBef>
              <a:spcAft>
                <a:spcPts val="0"/>
              </a:spcAft>
              <a:buClr>
                <a:schemeClr val="dk2"/>
              </a:buClr>
              <a:buSzPts val="1500"/>
              <a:buChar char="»"/>
              <a:defRPr/>
            </a:lvl9pPr>
          </a:lstStyle>
          <a:p>
            <a:endParaRPr/>
          </a:p>
        </p:txBody>
      </p:sp>
    </p:spTree>
    <p:extLst>
      <p:ext uri="{BB962C8B-B14F-4D97-AF65-F5344CB8AC3E}">
        <p14:creationId xmlns:p14="http://schemas.microsoft.com/office/powerpoint/2010/main" val="171992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98348" y="661226"/>
            <a:ext cx="9976104" cy="590931"/>
          </a:xfrm>
        </p:spPr>
        <p:txBody>
          <a:bodyPr/>
          <a:lstStyle>
            <a:lvl1pPr algn="ct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tx1"/>
                </a:solidFill>
              </a:defRPr>
            </a:lvl1pPr>
            <a:lvl2pPr marL="571495" indent="0">
              <a:buClr>
                <a:schemeClr val="bg2"/>
              </a:buClr>
              <a:buSzPct val="100000"/>
              <a:buFontTx/>
              <a:buNone/>
              <a:defRPr sz="1800">
                <a:solidFill>
                  <a:schemeClr val="tx1"/>
                </a:solidFill>
              </a:defRPr>
            </a:lvl2pPr>
            <a:lvl3pPr marL="1089014" indent="0">
              <a:buClr>
                <a:schemeClr val="bg2"/>
              </a:buClr>
              <a:buSzPct val="100000"/>
              <a:buFontTx/>
              <a:buNone/>
              <a:defRPr sz="1800">
                <a:solidFill>
                  <a:schemeClr val="tx1"/>
                </a:solidFill>
              </a:defRPr>
            </a:lvl3pPr>
            <a:lvl4pPr marL="1774807" indent="-228597">
              <a:buClr>
                <a:schemeClr val="bg2"/>
              </a:buClr>
              <a:buFont typeface="Wingdings" panose="05000000000000000000" pitchFamily="2" charset="2"/>
              <a:buChar char="§"/>
              <a:defRPr sz="1800">
                <a:solidFill>
                  <a:schemeClr val="tx1"/>
                </a:solidFill>
              </a:defRPr>
            </a:lvl4pPr>
            <a:lvl5pPr marL="2117704" indent="-2285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4"/>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495" indent="0" algn="ctr">
              <a:buFontTx/>
              <a:buNone/>
              <a:defRPr sz="2800">
                <a:solidFill>
                  <a:schemeClr val="tx2"/>
                </a:solidFill>
                <a:latin typeface="Trebuchet MS" panose="020B0603020202020204" pitchFamily="34" charset="0"/>
              </a:defRPr>
            </a:lvl2pPr>
            <a:lvl3pPr marL="1089014" indent="0" algn="ctr">
              <a:buFontTx/>
              <a:buNone/>
              <a:defRPr sz="2800">
                <a:solidFill>
                  <a:schemeClr val="tx2"/>
                </a:solidFill>
                <a:latin typeface="Trebuchet MS" panose="020B0603020202020204" pitchFamily="34" charset="0"/>
              </a:defRPr>
            </a:lvl3pPr>
            <a:lvl4pPr marL="1546210" indent="0" algn="ctr">
              <a:buFontTx/>
              <a:buNone/>
              <a:defRPr sz="2800">
                <a:solidFill>
                  <a:schemeClr val="tx2"/>
                </a:solidFill>
                <a:latin typeface="Trebuchet MS" panose="020B0603020202020204" pitchFamily="34" charset="0"/>
              </a:defRPr>
            </a:lvl4pPr>
            <a:lvl5pPr marL="1889106"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09014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ide Content">
    <p:spTree>
      <p:nvGrpSpPr>
        <p:cNvPr id="1" name=""/>
        <p:cNvGrpSpPr/>
        <p:nvPr/>
      </p:nvGrpSpPr>
      <p:grpSpPr>
        <a:xfrm>
          <a:off x="0" y="0"/>
          <a:ext cx="0" cy="0"/>
          <a:chOff x="0" y="0"/>
          <a:chExt cx="0" cy="0"/>
        </a:xfrm>
      </p:grpSpPr>
      <p:sp>
        <p:nvSpPr>
          <p:cNvPr id="2" name="Title 1"/>
          <p:cNvSpPr>
            <a:spLocks noGrp="1"/>
          </p:cNvSpPr>
          <p:nvPr>
            <p:ph type="title"/>
          </p:nvPr>
        </p:nvSpPr>
        <p:spPr>
          <a:xfrm>
            <a:off x="741826" y="2490895"/>
            <a:ext cx="3709237" cy="773741"/>
          </a:xfrm>
          <a:prstGeom prst="rect">
            <a:avLst/>
          </a:prstGeom>
        </p:spPr>
        <p:txBody>
          <a:bodyPr anchor="b"/>
          <a:lstStyle>
            <a:lvl1pPr algn="l">
              <a:defRPr sz="246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741826" y="3414250"/>
            <a:ext cx="3709237" cy="1691640"/>
          </a:xfrm>
          <a:prstGeom prst="rect">
            <a:avLst/>
          </a:prstGeom>
        </p:spPr>
        <p:txBody>
          <a:bodyPr/>
          <a:lstStyle>
            <a:lvl1pPr marL="0" indent="0">
              <a:lnSpc>
                <a:spcPct val="90000"/>
              </a:lnSpc>
              <a:spcBef>
                <a:spcPts val="120"/>
              </a:spcBef>
              <a:spcAft>
                <a:spcPts val="120"/>
              </a:spcAft>
              <a:buSzPct val="100000"/>
              <a:buFontTx/>
              <a:buNone/>
              <a:defRPr sz="1140">
                <a:solidFill>
                  <a:schemeClr val="bg2">
                    <a:lumMod val="75000"/>
                  </a:schemeClr>
                </a:solidFill>
              </a:defRPr>
            </a:lvl1pPr>
            <a:lvl2pPr marL="285571" indent="0">
              <a:spcAft>
                <a:spcPts val="180"/>
              </a:spcAft>
              <a:buSzPct val="100000"/>
              <a:buFontTx/>
              <a:buNone/>
              <a:defRPr>
                <a:solidFill>
                  <a:schemeClr val="bg2">
                    <a:lumMod val="50000"/>
                  </a:schemeClr>
                </a:solidFill>
              </a:defRPr>
            </a:lvl2pPr>
            <a:lvl3pPr marL="685371" indent="-141195">
              <a:buSzPct val="100000"/>
              <a:buFontTx/>
              <a:buBlip>
                <a:blip r:embed="rId2"/>
              </a:buBlip>
              <a:defRPr sz="900">
                <a:solidFill>
                  <a:schemeClr val="tx1"/>
                </a:solidFill>
              </a:defRPr>
            </a:lvl3pPr>
            <a:lvl4pPr marL="886853" indent="-114229">
              <a:buFontTx/>
              <a:buBlip>
                <a:blip r:embed="rId2"/>
              </a:buBlip>
              <a:defRPr>
                <a:solidFill>
                  <a:schemeClr val="tx1"/>
                </a:solidFill>
              </a:defRPr>
            </a:lvl4pPr>
            <a:lvl5pPr marL="1058197" indent="-114229">
              <a:buFontTx/>
              <a:buBlip>
                <a:blip r:embed="rId2"/>
              </a:buBlip>
              <a:defRPr>
                <a:solidFill>
                  <a:schemeClr val="tx1"/>
                </a:solidFill>
              </a:defRPr>
            </a:lvl5pPr>
          </a:lstStyle>
          <a:p>
            <a:pPr lvl="0"/>
            <a:r>
              <a:rPr lang="en-US" dirty="0"/>
              <a:t>Click to edit Master text styles</a:t>
            </a:r>
          </a:p>
          <a:p>
            <a:pPr lvl="0"/>
            <a:r>
              <a:rPr lang="en-US" dirty="0"/>
              <a:t>Second level</a:t>
            </a:r>
          </a:p>
        </p:txBody>
      </p:sp>
    </p:spTree>
    <p:extLst>
      <p:ext uri="{BB962C8B-B14F-4D97-AF65-F5344CB8AC3E}">
        <p14:creationId xmlns:p14="http://schemas.microsoft.com/office/powerpoint/2010/main" val="21441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7"/>
        <p:cNvGrpSpPr/>
        <p:nvPr/>
      </p:nvGrpSpPr>
      <p:grpSpPr>
        <a:xfrm>
          <a:off x="0" y="0"/>
          <a:ext cx="0" cy="0"/>
          <a:chOff x="0" y="0"/>
          <a:chExt cx="0" cy="0"/>
        </a:xfrm>
      </p:grpSpPr>
      <p:sp>
        <p:nvSpPr>
          <p:cNvPr id="28" name="Google Shape;28;p4"/>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 name="Google Shape;29;p4"/>
          <p:cNvSpPr txBox="1">
            <a:spLocks noGrp="1"/>
          </p:cNvSpPr>
          <p:nvPr>
            <p:ph type="title"/>
          </p:nvPr>
        </p:nvSpPr>
        <p:spPr>
          <a:xfrm>
            <a:off x="498348" y="737427"/>
            <a:ext cx="9976104" cy="590931"/>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88815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272203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64661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22258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12445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47457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pic>
        <p:nvPicPr>
          <p:cNvPr id="6" name="Picture 5">
            <a:extLst>
              <a:ext uri="{FF2B5EF4-FFF2-40B4-BE49-F238E27FC236}">
                <a16:creationId xmlns:a16="http://schemas.microsoft.com/office/drawing/2014/main" id="{F255A0F7-D7A3-4874-8020-4251CD73AD7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7" name="Slide Number Placeholder 1">
            <a:extLst>
              <a:ext uri="{FF2B5EF4-FFF2-40B4-BE49-F238E27FC236}">
                <a16:creationId xmlns:a16="http://schemas.microsoft.com/office/drawing/2014/main" id="{F27B3777-ECE2-4CD9-8EB9-D027E7F3E122}"/>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5008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372735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26848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85021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2803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03865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196646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Empty">
    <p:spTree>
      <p:nvGrpSpPr>
        <p:cNvPr id="1" name=""/>
        <p:cNvGrpSpPr/>
        <p:nvPr/>
      </p:nvGrpSpPr>
      <p:grpSpPr>
        <a:xfrm>
          <a:off x="0" y="0"/>
          <a:ext cx="0" cy="0"/>
          <a:chOff x="0" y="0"/>
          <a:chExt cx="0" cy="0"/>
        </a:xfrm>
      </p:grpSpPr>
      <p:sp>
        <p:nvSpPr>
          <p:cNvPr id="3" name="Rectangle 2"/>
          <p:cNvSpPr/>
          <p:nvPr userDrawn="1"/>
        </p:nvSpPr>
        <p:spPr>
          <a:xfrm>
            <a:off x="359168" y="328562"/>
            <a:ext cx="66028" cy="5765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Placeholder 1"/>
          <p:cNvSpPr>
            <a:spLocks noGrp="1"/>
          </p:cNvSpPr>
          <p:nvPr>
            <p:ph type="title" hasCustomPrompt="1"/>
          </p:nvPr>
        </p:nvSpPr>
        <p:spPr>
          <a:xfrm>
            <a:off x="548640" y="349175"/>
            <a:ext cx="10092424" cy="555941"/>
          </a:xfrm>
          <a:prstGeom prst="rect">
            <a:avLst/>
          </a:prstGeom>
        </p:spPr>
        <p:txBody>
          <a:bodyPr vert="horz" lIns="0" tIns="118872" rIns="0" bIns="121926" rtlCol="0" anchor="t">
            <a:normAutofit/>
          </a:bodyPr>
          <a:lstStyle>
            <a:lvl1pPr>
              <a:defRPr>
                <a:solidFill>
                  <a:schemeClr val="accent4"/>
                </a:solidFill>
              </a:defRPr>
            </a:lvl1pPr>
          </a:lstStyle>
          <a:p>
            <a:r>
              <a:rPr lang="en-US" dirty="0"/>
              <a:t>CLICK TO EDIT MASTER TITLE STYLE</a:t>
            </a:r>
          </a:p>
        </p:txBody>
      </p:sp>
      <p:sp>
        <p:nvSpPr>
          <p:cNvPr id="7" name="Oval 6"/>
          <p:cNvSpPr>
            <a:spLocks noChangeAspect="1"/>
          </p:cNvSpPr>
          <p:nvPr userDrawn="1"/>
        </p:nvSpPr>
        <p:spPr>
          <a:xfrm>
            <a:off x="10384749" y="5593690"/>
            <a:ext cx="269074" cy="269032"/>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4856" tIns="27428" rIns="54856" bIns="27428" numCol="1" spcCol="0" rtlCol="0" fromWordArt="0" anchor="ctr" anchorCtr="0" forceAA="0" compatLnSpc="1">
            <a:prstTxWarp prst="textNoShape">
              <a:avLst/>
            </a:prstTxWarp>
            <a:noAutofit/>
          </a:bodyPr>
          <a:lstStyle/>
          <a:p>
            <a:pPr algn="ctr"/>
            <a:r>
              <a:rPr lang="en-US" dirty="0"/>
              <a:t> </a:t>
            </a:r>
          </a:p>
        </p:txBody>
      </p:sp>
      <p:cxnSp>
        <p:nvCxnSpPr>
          <p:cNvPr id="8" name="Straight Connector 7"/>
          <p:cNvCxnSpPr/>
          <p:nvPr userDrawn="1"/>
        </p:nvCxnSpPr>
        <p:spPr>
          <a:xfrm>
            <a:off x="1950720" y="5728207"/>
            <a:ext cx="8192740" cy="19702"/>
          </a:xfrm>
          <a:prstGeom prst="line">
            <a:avLst/>
          </a:prstGeom>
          <a:ln w="6350" cmpd="sng">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5"/>
          <p:cNvSpPr>
            <a:spLocks noGrp="1"/>
          </p:cNvSpPr>
          <p:nvPr>
            <p:ph type="sldNum" sz="quarter" idx="4"/>
          </p:nvPr>
        </p:nvSpPr>
        <p:spPr>
          <a:xfrm>
            <a:off x="10245676" y="5497240"/>
            <a:ext cx="557493" cy="438083"/>
          </a:xfrm>
          <a:prstGeom prst="rect">
            <a:avLst/>
          </a:prstGeom>
        </p:spPr>
        <p:txBody>
          <a:bodyPr vert="horz" lIns="243852" tIns="121926" rIns="243852" bIns="121926" rtlCol="0" anchor="ctr"/>
          <a:lstStyle>
            <a:lvl1pPr algn="ctr">
              <a:defRPr sz="1200" b="1">
                <a:solidFill>
                  <a:schemeClr val="bg1"/>
                </a:solidFill>
                <a:latin typeface="+mn-lt"/>
                <a:cs typeface="Roboto Regular"/>
              </a:defRPr>
            </a:lvl1pPr>
          </a:lstStyle>
          <a:p>
            <a:fld id="{010B77E7-8D76-A248-9E9F-68FC055C9F4B}" type="slidenum">
              <a:rPr lang="en-US" smtClean="0"/>
              <a:pPr/>
              <a:t>‹#›</a:t>
            </a:fld>
            <a:endParaRPr lang="en-US" dirty="0"/>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1736" y="5593690"/>
            <a:ext cx="1209682" cy="229804"/>
          </a:xfrm>
          <a:prstGeom prst="rect">
            <a:avLst/>
          </a:prstGeom>
        </p:spPr>
      </p:pic>
    </p:spTree>
    <p:extLst>
      <p:ext uri="{BB962C8B-B14F-4D97-AF65-F5344CB8AC3E}">
        <p14:creationId xmlns:p14="http://schemas.microsoft.com/office/powerpoint/2010/main" val="31121612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719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pic>
        <p:nvPicPr>
          <p:cNvPr id="4" name="Picture 3">
            <a:extLst>
              <a:ext uri="{FF2B5EF4-FFF2-40B4-BE49-F238E27FC236}">
                <a16:creationId xmlns:a16="http://schemas.microsoft.com/office/drawing/2014/main" id="{D9866997-1EDA-446A-BBAF-484F354260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5" name="Slide Number Placeholder 1">
            <a:extLst>
              <a:ext uri="{FF2B5EF4-FFF2-40B4-BE49-F238E27FC236}">
                <a16:creationId xmlns:a16="http://schemas.microsoft.com/office/drawing/2014/main" id="{9238F2B1-9E31-47F8-8439-42D7561F87EA}"/>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0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Slide Number Placeholder 5">
            <a:extLst>
              <a:ext uri="{FF2B5EF4-FFF2-40B4-BE49-F238E27FC236}">
                <a16:creationId xmlns:a16="http://schemas.microsoft.com/office/drawing/2014/main" id="{D5D701AE-AF55-4412-8601-822B5E1BA931}"/>
              </a:ext>
            </a:extLst>
          </p:cNvPr>
          <p:cNvSpPr>
            <a:spLocks noGrp="1"/>
          </p:cNvSpPr>
          <p:nvPr>
            <p:ph type="sldNum" sz="quarter" idx="11"/>
          </p:nvPr>
        </p:nvSpPr>
        <p:spPr/>
        <p:txBody>
          <a:bodyPr/>
          <a:lstStyle/>
          <a:p>
            <a:fld id="{D1EEACBE-03EC-4E7A-962F-F75CCA5C4C08}" type="slidenum">
              <a:rPr lang="en-US" smtClean="0"/>
              <a:t>‹#›</a:t>
            </a:fld>
            <a:endParaRPr lang="en-US"/>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theme" Target="../theme/theme2.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image" Target="../media/image16.png"/><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theme" Target="../theme/theme4.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2" name="Slide Number Placeholder 1">
            <a:extLst>
              <a:ext uri="{FF2B5EF4-FFF2-40B4-BE49-F238E27FC236}">
                <a16:creationId xmlns:a16="http://schemas.microsoft.com/office/drawing/2014/main" id="{CC96599F-6C22-4B8E-92B7-1D5AAA88574A}"/>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
        <p:nvSpPr>
          <p:cNvPr id="3" name="Footer Placeholder 2">
            <a:extLst>
              <a:ext uri="{FF2B5EF4-FFF2-40B4-BE49-F238E27FC236}">
                <a16:creationId xmlns:a16="http://schemas.microsoft.com/office/drawing/2014/main" id="{ED786F46-DDFB-47A5-ABE4-5424C4B1A2C2}"/>
              </a:ext>
            </a:extLst>
          </p:cNvPr>
          <p:cNvSpPr>
            <a:spLocks noGrp="1"/>
          </p:cNvSpPr>
          <p:nvPr>
            <p:ph type="ftr" sz="quarter" idx="3"/>
          </p:nvPr>
        </p:nvSpPr>
        <p:spPr>
          <a:xfrm>
            <a:off x="3635375" y="5721350"/>
            <a:ext cx="3702050" cy="32861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 id="2147483982" r:id="rId14"/>
    <p:sldLayoutId id="2147483991"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24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4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4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Google Shape;12;p34"/>
          <p:cNvSpPr txBox="1">
            <a:spLocks noGrp="1"/>
          </p:cNvSpPr>
          <p:nvPr>
            <p:ph type="title"/>
          </p:nvPr>
        </p:nvSpPr>
        <p:spPr>
          <a:xfrm>
            <a:off x="499743" y="729732"/>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13" name="Google Shape;13;p34"/>
          <p:cNvSpPr txBox="1">
            <a:spLocks noGrp="1"/>
          </p:cNvSpPr>
          <p:nvPr>
            <p:ph type="body" idx="1"/>
          </p:nvPr>
        </p:nvSpPr>
        <p:spPr>
          <a:xfrm>
            <a:off x="517402" y="2002368"/>
            <a:ext cx="9948931" cy="37342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4" name="Google Shape;14;p34"/>
          <p:cNvSpPr txBox="1"/>
          <p:nvPr/>
        </p:nvSpPr>
        <p:spPr>
          <a:xfrm>
            <a:off x="9749165" y="5857880"/>
            <a:ext cx="321027"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sz="700" cap="none">
                <a:solidFill>
                  <a:schemeClr val="accent5"/>
                </a:solidFill>
                <a:latin typeface="Trebuchet MS"/>
                <a:ea typeface="Trebuchet MS"/>
                <a:cs typeface="Trebuchet MS"/>
                <a:sym typeface="Trebuchet MS"/>
              </a:rPr>
              <a:t>‹#›</a:t>
            </a:fld>
            <a:r>
              <a:rPr lang="en-US" sz="900" cap="none">
                <a:solidFill>
                  <a:schemeClr val="accent5"/>
                </a:solidFill>
                <a:latin typeface="Century Gothic"/>
                <a:ea typeface="Century Gothic"/>
                <a:cs typeface="Century Gothic"/>
                <a:sym typeface="Century Gothic"/>
              </a:rPr>
              <a:t> </a:t>
            </a:r>
            <a:endParaRPr sz="900" cap="none">
              <a:solidFill>
                <a:schemeClr val="accent5"/>
              </a:solidFill>
              <a:latin typeface="Century Gothic"/>
              <a:ea typeface="Century Gothic"/>
              <a:cs typeface="Century Gothic"/>
              <a:sym typeface="Century Gothic"/>
            </a:endParaRPr>
          </a:p>
        </p:txBody>
      </p:sp>
      <p:pic>
        <p:nvPicPr>
          <p:cNvPr id="15" name="Google Shape;15;p34"/>
          <p:cNvPicPr preferRelativeResize="0"/>
          <p:nvPr/>
        </p:nvPicPr>
        <p:blipFill rotWithShape="1">
          <a:blip r:embed="rId20" cstate="email">
            <a:alphaModFix/>
            <a:extLst>
              <a:ext uri="{28A0092B-C50C-407E-A947-70E740481C1C}">
                <a14:useLocalDpi xmlns:a14="http://schemas.microsoft.com/office/drawing/2010/main"/>
              </a:ext>
            </a:extLst>
          </a:blip>
          <a:srcRect/>
          <a:stretch/>
        </p:blipFill>
        <p:spPr>
          <a:xfrm>
            <a:off x="10288289" y="5814736"/>
            <a:ext cx="475887" cy="237944"/>
          </a:xfrm>
          <a:prstGeom prst="rect">
            <a:avLst/>
          </a:prstGeom>
          <a:noFill/>
          <a:ln>
            <a:noFill/>
          </a:ln>
        </p:spPr>
      </p:pic>
    </p:spTree>
    <p:extLst>
      <p:ext uri="{BB962C8B-B14F-4D97-AF65-F5344CB8AC3E}">
        <p14:creationId xmlns:p14="http://schemas.microsoft.com/office/powerpoint/2010/main" val="1942592907"/>
      </p:ext>
    </p:extLst>
  </p:cSld>
  <p:clrMap bg1="lt1" tx1="dk1" bg2="dk2" tx2="lt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 id="2147484004" r:id="rId12"/>
    <p:sldLayoutId id="2147484005" r:id="rId13"/>
    <p:sldLayoutId id="2147484006" r:id="rId14"/>
    <p:sldLayoutId id="2147484007" r:id="rId15"/>
    <p:sldLayoutId id="2147484008" r:id="rId16"/>
    <p:sldLayoutId id="2147484009" r:id="rId17"/>
    <p:sldLayoutId id="2147484010" r:id="rId18"/>
  </p:sldLayoutIdLst>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7297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9749165" y="5857880"/>
            <a:ext cx="321027" cy="138499"/>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700" kern="1200" smtClean="0">
                <a:solidFill>
                  <a:schemeClr val="accent5"/>
                </a:solidFill>
                <a:latin typeface="Trebuchet MS" panose="020B0603020202020204" pitchFamily="34" charset="0"/>
                <a:ea typeface="MS PGothic" pitchFamily="34" charset="-128"/>
                <a:cs typeface="+mn-cs"/>
              </a:rPr>
              <a:pPr algn="r"/>
              <a:t>‹#›</a:t>
            </a:fld>
            <a:r>
              <a:rPr lang="en-US" sz="900" cap="none" baseline="0" dirty="0">
                <a:solidFill>
                  <a:schemeClr val="accent5"/>
                </a:solidFill>
              </a:rPr>
              <a:t> </a:t>
            </a:r>
            <a:endParaRPr lang="en-US" sz="900" cap="none" dirty="0">
              <a:solidFill>
                <a:schemeClr val="accent5"/>
              </a:solidFill>
            </a:endParaRPr>
          </a:p>
        </p:txBody>
      </p:sp>
      <p:pic>
        <p:nvPicPr>
          <p:cNvPr id="11" name="Picture 10">
            <a:extLst>
              <a:ext uri="{FF2B5EF4-FFF2-40B4-BE49-F238E27FC236}">
                <a16:creationId xmlns:a16="http://schemas.microsoft.com/office/drawing/2014/main" id="{C289ED2A-128B-41FE-AED0-09DCBB69D603}"/>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10290482" y="5887395"/>
            <a:ext cx="475891" cy="88065"/>
          </a:xfrm>
          <a:prstGeom prst="rect">
            <a:avLst/>
          </a:prstGeom>
        </p:spPr>
      </p:pic>
    </p:spTree>
    <p:extLst>
      <p:ext uri="{BB962C8B-B14F-4D97-AF65-F5344CB8AC3E}">
        <p14:creationId xmlns:p14="http://schemas.microsoft.com/office/powerpoint/2010/main" val="1102888937"/>
      </p:ext>
    </p:extLst>
  </p:cSld>
  <p:clrMap bg1="dk2" tx1="lt1" bg2="dk1" tx2="lt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9" r:id="rId17"/>
    <p:sldLayoutId id="2147484030" r:id="rId18"/>
    <p:sldLayoutId id="2147484031" r:id="rId19"/>
    <p:sldLayoutId id="2147484032" r:id="rId20"/>
    <p:sldLayoutId id="2147484033"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tx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800" b="0">
          <a:solidFill>
            <a:schemeClr val="bg2"/>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600" b="0">
          <a:solidFill>
            <a:schemeClr val="bg2"/>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400" b="0">
          <a:solidFill>
            <a:schemeClr val="bg2"/>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dirty="0">
                <a:solidFill>
                  <a:schemeClr val="accent2">
                    <a:lumMod val="60000"/>
                    <a:lumOff val="40000"/>
                  </a:schemeClr>
                </a:solidFill>
              </a:rPr>
              <a:t> </a:t>
            </a:r>
            <a:endParaRPr lang="en-US" sz="1050" cap="none" dirty="0">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31259262"/>
      </p:ext>
    </p:extLst>
  </p:cSld>
  <p:clrMap bg1="dk2" tx1="lt1" bg2="dk1" tx2="lt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 id="2147484042" r:id="rId8"/>
    <p:sldLayoutId id="2147484043" r:id="rId9"/>
    <p:sldLayoutId id="2147484044" r:id="rId10"/>
    <p:sldLayoutId id="2147484045" r:id="rId11"/>
    <p:sldLayoutId id="2147484046" r:id="rId12"/>
    <p:sldLayoutId id="2147484047" r:id="rId13"/>
    <p:sldLayoutId id="2147484048"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ww.backblaze.com/b2/hard-drive-test-data.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hyperlink" Target="https://www.backblaze.com/b2/hard-drive-test-data.html"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9.jpe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hyperlink" Target="https://ti.arc.nasa.gov/tech/dash/groups/pcoe/prognostic-data-repository/"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title"/>
          </p:nvPr>
        </p:nvSpPr>
        <p:spPr>
          <a:xfrm>
            <a:off x="503432" y="1514200"/>
            <a:ext cx="10185903" cy="982855"/>
          </a:xfrm>
        </p:spPr>
        <p:txBody>
          <a:bodyPr/>
          <a:lstStyle/>
          <a:p>
            <a:r>
              <a:rPr lang="en-US" sz="4000" cap="none" dirty="0">
                <a:solidFill>
                  <a:srgbClr val="3B5C00"/>
                </a:solidFill>
                <a:latin typeface="Arial" panose="020B0604020202020204" pitchFamily="34" charset="0"/>
                <a:ea typeface="Trebuchet MS"/>
                <a:cs typeface="Arial" panose="020B0604020202020204" pitchFamily="34" charset="0"/>
                <a:sym typeface="Trebuchet MS"/>
              </a:rPr>
              <a:t>Applications of AI for Predictive Maintenance</a:t>
            </a:r>
            <a:endParaRPr lang="en-US" sz="4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WHAT DOES THIS WORKSHOP COVER?</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331163"/>
            <a:ext cx="9759140" cy="3508653"/>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Data collection, curation, augmentation, defining performance metrics, training, inferencing, and iterating the whole pipeline to improve performance</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Data curation covers processing raw dataset into Pandas </a:t>
            </a:r>
            <a:r>
              <a:rPr lang="en-US" dirty="0" err="1">
                <a:solidFill>
                  <a:schemeClr val="bg1"/>
                </a:solidFill>
                <a:latin typeface="Arial" panose="020B0604020202020204" pitchFamily="34" charset="0"/>
                <a:cs typeface="Arial" panose="020B0604020202020204" pitchFamily="34" charset="0"/>
              </a:rPr>
              <a:t>Dataframe</a:t>
            </a:r>
            <a:r>
              <a:rPr lang="en-US" dirty="0">
                <a:solidFill>
                  <a:schemeClr val="bg1"/>
                </a:solidFill>
                <a:latin typeface="Arial" panose="020B0604020202020204" pitchFamily="34" charset="0"/>
                <a:cs typeface="Arial" panose="020B0604020202020204" pitchFamily="34" charset="0"/>
              </a:rPr>
              <a:t>, balancing heavily imbalanced dataset, data augmentation, and labeling introduction</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Several Deep Learning models, e.g. : Autoencoders and LSTMs to tackle different aspect of data analysis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Directions on how to translate data into different categories of deep learning models. Learn how turn data in a classification problem vs. how to approach it from the anomaly detection point of view</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How to use </a:t>
            </a:r>
            <a:r>
              <a:rPr lang="en-US" dirty="0" err="1">
                <a:solidFill>
                  <a:schemeClr val="bg1"/>
                </a:solidFill>
                <a:latin typeface="Arial" panose="020B0604020202020204" pitchFamily="34" charset="0"/>
                <a:cs typeface="Arial" panose="020B0604020202020204" pitchFamily="34" charset="0"/>
              </a:rPr>
              <a:t>cuDF</a:t>
            </a:r>
            <a:r>
              <a:rPr lang="en-US" dirty="0">
                <a:solidFill>
                  <a:schemeClr val="bg1"/>
                </a:solidFill>
                <a:latin typeface="Arial" panose="020B0604020202020204" pitchFamily="34" charset="0"/>
                <a:cs typeface="Arial" panose="020B0604020202020204" pitchFamily="34" charset="0"/>
              </a:rPr>
              <a:t> to increase performance of your models</a:t>
            </a: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10</a:t>
            </a:fld>
            <a:endParaRPr lang="en-US" dirty="0"/>
          </a:p>
        </p:txBody>
      </p:sp>
    </p:spTree>
    <p:extLst>
      <p:ext uri="{BB962C8B-B14F-4D97-AF65-F5344CB8AC3E}">
        <p14:creationId xmlns:p14="http://schemas.microsoft.com/office/powerpoint/2010/main" val="357177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dirty="0">
                <a:latin typeface="Arial" panose="020B0604020202020204" pitchFamily="34" charset="0"/>
                <a:cs typeface="Arial" panose="020B0604020202020204" pitchFamily="34" charset="0"/>
              </a:rPr>
              <a:t>workshop structure</a:t>
            </a:r>
          </a:p>
        </p:txBody>
      </p:sp>
      <p:grpSp>
        <p:nvGrpSpPr>
          <p:cNvPr id="5" name="Google Shape;502;p102">
            <a:extLst>
              <a:ext uri="{FF2B5EF4-FFF2-40B4-BE49-F238E27FC236}">
                <a16:creationId xmlns:a16="http://schemas.microsoft.com/office/drawing/2014/main" id="{FB8D74FA-6AE4-A747-8E6F-82A6471E154D}"/>
              </a:ext>
            </a:extLst>
          </p:cNvPr>
          <p:cNvGrpSpPr/>
          <p:nvPr/>
        </p:nvGrpSpPr>
        <p:grpSpPr>
          <a:xfrm>
            <a:off x="854010" y="1836246"/>
            <a:ext cx="4798142" cy="2077532"/>
            <a:chOff x="599768" y="1728678"/>
            <a:chExt cx="4798142" cy="1995948"/>
          </a:xfrm>
        </p:grpSpPr>
        <p:sp>
          <p:nvSpPr>
            <p:cNvPr id="6" name="Google Shape;503;p102">
              <a:extLst>
                <a:ext uri="{FF2B5EF4-FFF2-40B4-BE49-F238E27FC236}">
                  <a16:creationId xmlns:a16="http://schemas.microsoft.com/office/drawing/2014/main" id="{317E49DD-4E89-7C44-8BA5-B3A99317E310}"/>
                </a:ext>
              </a:extLst>
            </p:cNvPr>
            <p:cNvSpPr/>
            <p:nvPr/>
          </p:nvSpPr>
          <p:spPr>
            <a:xfrm>
              <a:off x="599768" y="1728678"/>
              <a:ext cx="4798142" cy="1995948"/>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7" name="Google Shape;504;p102">
              <a:extLst>
                <a:ext uri="{FF2B5EF4-FFF2-40B4-BE49-F238E27FC236}">
                  <a16:creationId xmlns:a16="http://schemas.microsoft.com/office/drawing/2014/main" id="{967A5E4B-6613-6641-8FB2-8DF486BCA216}"/>
                </a:ext>
              </a:extLst>
            </p:cNvPr>
            <p:cNvSpPr/>
            <p:nvPr/>
          </p:nvSpPr>
          <p:spPr>
            <a:xfrm>
              <a:off x="689515" y="1775807"/>
              <a:ext cx="4597167" cy="1887818"/>
            </a:xfrm>
            <a:prstGeom prst="rect">
              <a:avLst/>
            </a:prstGeom>
            <a:solidFill>
              <a:srgbClr val="92D050"/>
            </a:solid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Discuss predictive maintenance, </a:t>
              </a:r>
              <a:r>
                <a:rPr lang="en-US" sz="1200" b="0" i="0" u="none" strike="noStrike" cap="none" dirty="0" err="1">
                  <a:solidFill>
                    <a:srgbClr val="000000"/>
                  </a:solidFill>
                  <a:latin typeface="Arial" panose="020B0604020202020204" pitchFamily="34" charset="0"/>
                  <a:ea typeface="Trebuchet MS"/>
                  <a:cs typeface="Arial" panose="020B0604020202020204" pitchFamily="34" charset="0"/>
                  <a:sym typeface="Trebuchet MS"/>
                </a:rPr>
                <a:t>Blackblaze</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 hard drive data, challenges of dealing with large noisy datasets.</a:t>
              </a:r>
            </a:p>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Scope into short-term </a:t>
              </a:r>
              <a:r>
                <a:rPr lang="en-US" sz="1200" dirty="0">
                  <a:solidFill>
                    <a:srgbClr val="000000"/>
                  </a:solidFill>
                  <a:latin typeface="Arial" panose="020B0604020202020204" pitchFamily="34" charset="0"/>
                  <a:ea typeface="Trebuchet MS"/>
                  <a:cs typeface="Arial" panose="020B0604020202020204" pitchFamily="34" charset="0"/>
                  <a:sym typeface="Trebuchet MS"/>
                </a:rPr>
                <a:t>ML</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 automation problem. </a:t>
              </a:r>
            </a:p>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Ingest raw real dataset from GPU production line for </a:t>
              </a:r>
              <a:r>
                <a:rPr lang="en-US" sz="1200" b="0" i="0" u="none" strike="noStrike" cap="none" dirty="0" err="1">
                  <a:solidFill>
                    <a:srgbClr val="000000"/>
                  </a:solidFill>
                  <a:latin typeface="Arial" panose="020B0604020202020204" pitchFamily="34" charset="0"/>
                  <a:ea typeface="Trebuchet MS"/>
                  <a:cs typeface="Arial" panose="020B0604020202020204" pitchFamily="34" charset="0"/>
                  <a:sym typeface="Trebuchet MS"/>
                </a:rPr>
                <a:t>XGBoost</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 model. </a:t>
              </a:r>
            </a:p>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Format </a:t>
              </a:r>
              <a:r>
                <a:rPr lang="en-US" sz="1200" b="0" i="0" u="none" strike="noStrike" cap="none" dirty="0" err="1">
                  <a:solidFill>
                    <a:srgbClr val="000000"/>
                  </a:solidFill>
                  <a:latin typeface="Arial" panose="020B0604020202020204" pitchFamily="34" charset="0"/>
                  <a:ea typeface="Trebuchet MS"/>
                  <a:cs typeface="Arial" panose="020B0604020202020204" pitchFamily="34" charset="0"/>
                  <a:sym typeface="Trebuchet MS"/>
                </a:rPr>
                <a:t>DataFrame</a:t>
              </a:r>
              <a:r>
                <a:rPr lang="en-US" sz="1200" dirty="0" err="1">
                  <a:solidFill>
                    <a:srgbClr val="000000"/>
                  </a:solidFill>
                  <a:latin typeface="Arial" panose="020B0604020202020204" pitchFamily="34" charset="0"/>
                  <a:ea typeface="Trebuchet MS"/>
                  <a:cs typeface="Arial" panose="020B0604020202020204" pitchFamily="34" charset="0"/>
                  <a:sym typeface="Trebuchet MS"/>
                </a:rPr>
                <a:t>s</a:t>
              </a:r>
              <a:r>
                <a:rPr lang="en-US" sz="1200" dirty="0">
                  <a:solidFill>
                    <a:srgbClr val="000000"/>
                  </a:solidFill>
                  <a:latin typeface="Arial" panose="020B0604020202020204" pitchFamily="34" charset="0"/>
                  <a:ea typeface="Trebuchet MS"/>
                  <a:cs typeface="Arial" panose="020B0604020202020204" pitchFamily="34" charset="0"/>
                  <a:sym typeface="Trebuchet MS"/>
                </a:rPr>
                <a:t> and </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into </a:t>
              </a:r>
              <a:r>
                <a:rPr lang="en-US" sz="1200" b="0" i="0" u="none" strike="noStrike" cap="none" dirty="0" err="1">
                  <a:solidFill>
                    <a:srgbClr val="000000"/>
                  </a:solidFill>
                  <a:latin typeface="Arial" panose="020B0604020202020204" pitchFamily="34" charset="0"/>
                  <a:ea typeface="Trebuchet MS"/>
                  <a:cs typeface="Arial" panose="020B0604020202020204" pitchFamily="34" charset="0"/>
                  <a:sym typeface="Trebuchet MS"/>
                </a:rPr>
                <a:t>DMatrices</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 to fit into model. </a:t>
              </a:r>
            </a:p>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Analyze dataset statistics (i.e. false positives, true positives.) </a:t>
              </a:r>
              <a:endParaRPr lang="en-US" sz="1200" dirty="0">
                <a:solidFill>
                  <a:srgbClr val="000000"/>
                </a:solidFill>
                <a:latin typeface="Arial" panose="020B0604020202020204" pitchFamily="34" charset="0"/>
                <a:ea typeface="Trebuchet MS"/>
                <a:cs typeface="Arial" panose="020B0604020202020204" pitchFamily="34" charset="0"/>
                <a:sym typeface="Trebuchet MS"/>
              </a:endParaRPr>
            </a:p>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Examine </a:t>
              </a:r>
              <a:r>
                <a:rPr lang="en-US" sz="1200" b="0" i="0" u="none" strike="noStrike" cap="none" dirty="0" err="1">
                  <a:solidFill>
                    <a:srgbClr val="000000"/>
                  </a:solidFill>
                  <a:latin typeface="Arial" panose="020B0604020202020204" pitchFamily="34" charset="0"/>
                  <a:ea typeface="Trebuchet MS"/>
                  <a:cs typeface="Arial" panose="020B0604020202020204" pitchFamily="34" charset="0"/>
                  <a:sym typeface="Trebuchet MS"/>
                </a:rPr>
                <a:t>XGBoost</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 performance over the model.</a:t>
              </a:r>
            </a:p>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Learn how to balance imbalanced data and measure relevant KPIs to assess the model.</a:t>
              </a:r>
            </a:p>
            <a:p>
              <a:pPr marL="0" marR="0" lvl="0" indent="0" algn="l" rtl="0">
                <a:lnSpc>
                  <a:spcPct val="90000"/>
                </a:lnSpc>
                <a:spcBef>
                  <a:spcPts val="0"/>
                </a:spcBef>
                <a:spcAft>
                  <a:spcPts val="0"/>
                </a:spcAft>
                <a:buClr>
                  <a:srgbClr val="000000"/>
                </a:buClr>
                <a:buSzPts val="1200"/>
                <a:buFont typeface="Arial"/>
                <a:buNone/>
              </a:pPr>
              <a:endParaRPr lang="en-US" sz="12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8" name="Google Shape;505;p102">
            <a:extLst>
              <a:ext uri="{FF2B5EF4-FFF2-40B4-BE49-F238E27FC236}">
                <a16:creationId xmlns:a16="http://schemas.microsoft.com/office/drawing/2014/main" id="{A1B5C4B4-A5A3-4049-8571-CE4519402D20}"/>
              </a:ext>
            </a:extLst>
          </p:cNvPr>
          <p:cNvGrpSpPr/>
          <p:nvPr/>
        </p:nvGrpSpPr>
        <p:grpSpPr>
          <a:xfrm>
            <a:off x="854010" y="1031550"/>
            <a:ext cx="4798142" cy="762181"/>
            <a:chOff x="599768" y="1604864"/>
            <a:chExt cx="4798142" cy="1995950"/>
          </a:xfrm>
        </p:grpSpPr>
        <p:sp>
          <p:nvSpPr>
            <p:cNvPr id="9" name="Google Shape;506;p102">
              <a:extLst>
                <a:ext uri="{FF2B5EF4-FFF2-40B4-BE49-F238E27FC236}">
                  <a16:creationId xmlns:a16="http://schemas.microsoft.com/office/drawing/2014/main" id="{87BC40F4-8059-3749-8A7F-146FB6D5BBAC}"/>
                </a:ext>
              </a:extLst>
            </p:cNvPr>
            <p:cNvSpPr/>
            <p:nvPr/>
          </p:nvSpPr>
          <p:spPr>
            <a:xfrm>
              <a:off x="599768" y="1604864"/>
              <a:ext cx="4798142" cy="1995950"/>
            </a:xfrm>
            <a:prstGeom prst="rect">
              <a:avLst/>
            </a:prstGeom>
            <a:solidFill>
              <a:schemeClr val="tx2">
                <a:lumMod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10" name="Google Shape;507;p102">
              <a:extLst>
                <a:ext uri="{FF2B5EF4-FFF2-40B4-BE49-F238E27FC236}">
                  <a16:creationId xmlns:a16="http://schemas.microsoft.com/office/drawing/2014/main" id="{41E18C4A-0D08-4F47-A9FD-D6920CC49C9B}"/>
                </a:ext>
              </a:extLst>
            </p:cNvPr>
            <p:cNvSpPr/>
            <p:nvPr/>
          </p:nvSpPr>
          <p:spPr>
            <a:xfrm>
              <a:off x="898588" y="2432062"/>
              <a:ext cx="4388094" cy="1075088"/>
            </a:xfrm>
            <a:prstGeom prst="rect">
              <a:avLst/>
            </a:prstGeom>
            <a:solidFill>
              <a:schemeClr val="tx2">
                <a:lumMod val="50000"/>
              </a:schemeClr>
            </a:solidFill>
            <a:ln>
              <a:noFill/>
            </a:ln>
          </p:spPr>
          <p:txBody>
            <a:bodyPr spcFirstLastPara="1" wrap="square" lIns="91425" tIns="45700" rIns="91425" bIns="45700" anchor="t" anchorCtr="0">
              <a:noAutofit/>
            </a:bodyPr>
            <a:lstStyle/>
            <a:p>
              <a:r>
                <a:rPr lang="en-US" sz="1400" dirty="0"/>
                <a:t>Training GPU </a:t>
              </a:r>
              <a:r>
                <a:rPr lang="en-US" sz="1400" dirty="0" err="1"/>
                <a:t>XGBoost</a:t>
              </a:r>
              <a:r>
                <a:rPr lang="en-US" sz="1400" dirty="0"/>
                <a:t> models with RAPIDS for Time Series</a:t>
              </a:r>
            </a:p>
          </p:txBody>
        </p:sp>
        <p:sp>
          <p:nvSpPr>
            <p:cNvPr id="11" name="Google Shape;508;p102">
              <a:extLst>
                <a:ext uri="{FF2B5EF4-FFF2-40B4-BE49-F238E27FC236}">
                  <a16:creationId xmlns:a16="http://schemas.microsoft.com/office/drawing/2014/main" id="{05D098B3-7A84-6B4C-82DF-CCFD94ABB74D}"/>
                </a:ext>
              </a:extLst>
            </p:cNvPr>
            <p:cNvSpPr/>
            <p:nvPr/>
          </p:nvSpPr>
          <p:spPr>
            <a:xfrm>
              <a:off x="898588" y="1931758"/>
              <a:ext cx="4236097" cy="648598"/>
            </a:xfrm>
            <a:prstGeom prst="rect">
              <a:avLst/>
            </a:prstGeom>
            <a:solidFill>
              <a:schemeClr val="tx2">
                <a:lumMod val="50000"/>
              </a:schemeClr>
            </a:solid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1" i="0" u="none" strike="noStrike" cap="none" dirty="0">
                  <a:solidFill>
                    <a:srgbClr val="FFFFFF"/>
                  </a:solidFill>
                  <a:latin typeface="Arial" panose="020B0604020202020204" pitchFamily="34" charset="0"/>
                  <a:ea typeface="Trebuchet MS"/>
                  <a:cs typeface="Arial" panose="020B0604020202020204" pitchFamily="34" charset="0"/>
                  <a:sym typeface="Trebuchet MS"/>
                </a:rPr>
                <a:t>LAB 1 (2 hrs.)</a:t>
              </a:r>
              <a:endParaRPr sz="14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12" name="Google Shape;509;p102">
            <a:extLst>
              <a:ext uri="{FF2B5EF4-FFF2-40B4-BE49-F238E27FC236}">
                <a16:creationId xmlns:a16="http://schemas.microsoft.com/office/drawing/2014/main" id="{EC7BA576-850B-CA40-931E-0118556A43A1}"/>
              </a:ext>
            </a:extLst>
          </p:cNvPr>
          <p:cNvGrpSpPr/>
          <p:nvPr/>
        </p:nvGrpSpPr>
        <p:grpSpPr>
          <a:xfrm>
            <a:off x="5838782" y="1832889"/>
            <a:ext cx="4798142" cy="2077531"/>
            <a:chOff x="599768" y="1728678"/>
            <a:chExt cx="4798142" cy="3257824"/>
          </a:xfrm>
        </p:grpSpPr>
        <p:sp>
          <p:nvSpPr>
            <p:cNvPr id="13" name="Google Shape;510;p102">
              <a:extLst>
                <a:ext uri="{FF2B5EF4-FFF2-40B4-BE49-F238E27FC236}">
                  <a16:creationId xmlns:a16="http://schemas.microsoft.com/office/drawing/2014/main" id="{46342162-45C8-2046-9ED6-21531D03CD7F}"/>
                </a:ext>
              </a:extLst>
            </p:cNvPr>
            <p:cNvSpPr/>
            <p:nvPr/>
          </p:nvSpPr>
          <p:spPr>
            <a:xfrm>
              <a:off x="599768" y="1728678"/>
              <a:ext cx="4798142" cy="3257824"/>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14" name="Google Shape;511;p102">
              <a:extLst>
                <a:ext uri="{FF2B5EF4-FFF2-40B4-BE49-F238E27FC236}">
                  <a16:creationId xmlns:a16="http://schemas.microsoft.com/office/drawing/2014/main" id="{83172A77-7716-1541-B169-49FF0529923F}"/>
                </a:ext>
              </a:extLst>
            </p:cNvPr>
            <p:cNvSpPr/>
            <p:nvPr/>
          </p:nvSpPr>
          <p:spPr>
            <a:xfrm>
              <a:off x="773476" y="1873588"/>
              <a:ext cx="4434825" cy="2940983"/>
            </a:xfrm>
            <a:prstGeom prst="rect">
              <a:avLst/>
            </a:prstGeom>
            <a:noFill/>
            <a:ln>
              <a:noFill/>
            </a:ln>
          </p:spPr>
          <p:txBody>
            <a:bodyPr spcFirstLastPara="1" wrap="square" lIns="91425" tIns="45700" rIns="91425" bIns="45700" anchor="t" anchorCtr="0">
              <a:noAutofit/>
            </a:bodyPr>
            <a:lstStyle/>
            <a:p>
              <a:pPr marL="228600" lvl="0" indent="-228600">
                <a:lnSpc>
                  <a:spcPct val="90000"/>
                </a:lnSpc>
                <a:spcBef>
                  <a:spcPts val="0"/>
                </a:spcBef>
                <a:spcAft>
                  <a:spcPts val="0"/>
                </a:spcAft>
                <a:buFont typeface="+mj-lt"/>
                <a:buAutoNum type="arabicPeriod"/>
              </a:pPr>
              <a:r>
                <a:rPr lang="en-US" sz="1200" dirty="0">
                  <a:solidFill>
                    <a:srgbClr val="000000"/>
                  </a:solidFill>
                  <a:latin typeface="Arial" panose="020B0604020202020204" pitchFamily="34" charset="0"/>
                  <a:ea typeface="Trebuchet MS"/>
                  <a:cs typeface="Arial" panose="020B0604020202020204" pitchFamily="34" charset="0"/>
                  <a:sym typeface="Trebuchet MS"/>
                </a:rPr>
                <a:t>Discuss Recurrent Networks and Long Short-Term Memory (LSTMs).</a:t>
              </a:r>
            </a:p>
            <a:p>
              <a:pPr marL="228600" lvl="0" indent="-228600">
                <a:lnSpc>
                  <a:spcPct val="90000"/>
                </a:lnSpc>
                <a:spcBef>
                  <a:spcPts val="0"/>
                </a:spcBef>
                <a:spcAft>
                  <a:spcPts val="0"/>
                </a:spcAft>
                <a:buFont typeface="+mj-lt"/>
                <a:buAutoNum type="arabicPeriod"/>
              </a:pPr>
              <a:r>
                <a:rPr lang="en-US" sz="1200" dirty="0">
                  <a:solidFill>
                    <a:srgbClr val="000000"/>
                  </a:solidFill>
                  <a:latin typeface="Arial" panose="020B0604020202020204" pitchFamily="34" charset="0"/>
                  <a:ea typeface="Trebuchet MS"/>
                  <a:cs typeface="Arial" panose="020B0604020202020204" pitchFamily="34" charset="0"/>
                  <a:sym typeface="Trebuchet MS"/>
                </a:rPr>
                <a:t>Learn how to mitigate Vanishing Gradient Problem using LSTMs and get familiarized with their cell structure.</a:t>
              </a:r>
            </a:p>
            <a:p>
              <a:pPr marL="228600" lvl="0" indent="-228600">
                <a:lnSpc>
                  <a:spcPct val="90000"/>
                </a:lnSpc>
                <a:spcBef>
                  <a:spcPts val="0"/>
                </a:spcBef>
                <a:spcAft>
                  <a:spcPts val="0"/>
                </a:spcAft>
                <a:buFont typeface="+mj-lt"/>
                <a:buAutoNum type="arabicPeriod"/>
              </a:pPr>
              <a:r>
                <a:rPr lang="en-US" sz="1200" dirty="0">
                  <a:solidFill>
                    <a:srgbClr val="000000"/>
                  </a:solidFill>
                  <a:latin typeface="Arial" panose="020B0604020202020204" pitchFamily="34" charset="0"/>
                  <a:ea typeface="Trebuchet MS"/>
                  <a:cs typeface="Arial" panose="020B0604020202020204" pitchFamily="34" charset="0"/>
                  <a:sym typeface="Trebuchet MS"/>
                </a:rPr>
                <a:t>Learn how to create sequences of data to feed the temporal nature of RNNs.</a:t>
              </a:r>
            </a:p>
            <a:p>
              <a:pPr marL="228600" marR="0" lvl="0" indent="-228600" algn="l" rtl="0">
                <a:lnSpc>
                  <a:spcPct val="90000"/>
                </a:lnSpc>
                <a:spcBef>
                  <a:spcPts val="0"/>
                </a:spcBef>
                <a:spcAft>
                  <a:spcPts val="0"/>
                </a:spcAft>
                <a:buFont typeface="+mj-lt"/>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Design different RNN architectures and even create your own model.</a:t>
              </a:r>
            </a:p>
            <a:p>
              <a:pPr marL="228600" marR="0" lvl="0" indent="-228600" algn="l" rtl="0">
                <a:lnSpc>
                  <a:spcPct val="90000"/>
                </a:lnSpc>
                <a:spcBef>
                  <a:spcPts val="0"/>
                </a:spcBef>
                <a:spcAft>
                  <a:spcPts val="0"/>
                </a:spcAft>
                <a:buFont typeface="+mj-lt"/>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Learn how to create the confusion matrix and adjust the threshold to different f-1 scores.</a:t>
              </a:r>
            </a:p>
          </p:txBody>
        </p:sp>
      </p:grpSp>
      <p:grpSp>
        <p:nvGrpSpPr>
          <p:cNvPr id="15" name="Google Shape;512;p102">
            <a:extLst>
              <a:ext uri="{FF2B5EF4-FFF2-40B4-BE49-F238E27FC236}">
                <a16:creationId xmlns:a16="http://schemas.microsoft.com/office/drawing/2014/main" id="{83E808F0-DEBA-7E43-B766-A6FDDF225A33}"/>
              </a:ext>
            </a:extLst>
          </p:cNvPr>
          <p:cNvGrpSpPr/>
          <p:nvPr/>
        </p:nvGrpSpPr>
        <p:grpSpPr>
          <a:xfrm>
            <a:off x="5838782" y="1034182"/>
            <a:ext cx="4798142" cy="762332"/>
            <a:chOff x="599768" y="1604469"/>
            <a:chExt cx="4798142" cy="1996345"/>
          </a:xfrm>
        </p:grpSpPr>
        <p:sp>
          <p:nvSpPr>
            <p:cNvPr id="16" name="Google Shape;513;p102">
              <a:extLst>
                <a:ext uri="{FF2B5EF4-FFF2-40B4-BE49-F238E27FC236}">
                  <a16:creationId xmlns:a16="http://schemas.microsoft.com/office/drawing/2014/main" id="{7E61B4E0-92A3-2A42-87DA-380085184CCB}"/>
                </a:ext>
              </a:extLst>
            </p:cNvPr>
            <p:cNvSpPr/>
            <p:nvPr/>
          </p:nvSpPr>
          <p:spPr>
            <a:xfrm>
              <a:off x="599768" y="1604864"/>
              <a:ext cx="4798142" cy="1995950"/>
            </a:xfrm>
            <a:prstGeom prst="rect">
              <a:avLst/>
            </a:prstGeom>
            <a:solidFill>
              <a:schemeClr val="tx2">
                <a:lumMod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17" name="Google Shape;514;p102">
              <a:extLst>
                <a:ext uri="{FF2B5EF4-FFF2-40B4-BE49-F238E27FC236}">
                  <a16:creationId xmlns:a16="http://schemas.microsoft.com/office/drawing/2014/main" id="{95B9B248-73A4-3B4F-986A-3E47C9081298}"/>
                </a:ext>
              </a:extLst>
            </p:cNvPr>
            <p:cNvSpPr/>
            <p:nvPr/>
          </p:nvSpPr>
          <p:spPr>
            <a:xfrm>
              <a:off x="904786" y="2436155"/>
              <a:ext cx="4364567" cy="1085989"/>
            </a:xfrm>
            <a:prstGeom prst="rect">
              <a:avLst/>
            </a:prstGeom>
            <a:solidFill>
              <a:schemeClr val="tx2">
                <a:lumMod val="50000"/>
              </a:schemeClr>
            </a:solidFill>
            <a:ln>
              <a:noFill/>
            </a:ln>
          </p:spPr>
          <p:txBody>
            <a:bodyPr spcFirstLastPara="1" wrap="square" lIns="91425" tIns="45700" rIns="91425" bIns="45700" anchor="t" anchorCtr="0">
              <a:noAutofit/>
            </a:bodyPr>
            <a:lstStyle/>
            <a:p>
              <a:r>
                <a:rPr lang="en-US" sz="1400" dirty="0"/>
                <a:t>Training GPU LSTM models using </a:t>
              </a:r>
              <a:r>
                <a:rPr lang="en-US" sz="1400" dirty="0" err="1"/>
                <a:t>Keras+Tensorflow</a:t>
              </a:r>
              <a:r>
                <a:rPr lang="en-US" sz="1400" dirty="0"/>
                <a:t> for Time Series</a:t>
              </a:r>
            </a:p>
          </p:txBody>
        </p:sp>
        <p:sp>
          <p:nvSpPr>
            <p:cNvPr id="18" name="Google Shape;515;p102">
              <a:extLst>
                <a:ext uri="{FF2B5EF4-FFF2-40B4-BE49-F238E27FC236}">
                  <a16:creationId xmlns:a16="http://schemas.microsoft.com/office/drawing/2014/main" id="{53267915-0FDD-1A43-B81A-5216F13FC3D3}"/>
                </a:ext>
              </a:extLst>
            </p:cNvPr>
            <p:cNvSpPr/>
            <p:nvPr/>
          </p:nvSpPr>
          <p:spPr>
            <a:xfrm>
              <a:off x="898589" y="1604469"/>
              <a:ext cx="4236097" cy="967183"/>
            </a:xfrm>
            <a:prstGeom prst="rect">
              <a:avLst/>
            </a:prstGeom>
            <a:solidFill>
              <a:schemeClr val="tx2">
                <a:lumMod val="50000"/>
              </a:schemeClr>
            </a:solid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1" i="0" u="none" strike="noStrike" cap="none" dirty="0">
                  <a:solidFill>
                    <a:srgbClr val="FFFFFF"/>
                  </a:solidFill>
                  <a:latin typeface="Arial" panose="020B0604020202020204" pitchFamily="34" charset="0"/>
                  <a:ea typeface="Trebuchet MS"/>
                  <a:cs typeface="Arial" panose="020B0604020202020204" pitchFamily="34" charset="0"/>
                  <a:sym typeface="Trebuchet MS"/>
                </a:rPr>
                <a:t>LAB 2 (2 hrs.)</a:t>
              </a:r>
              <a:endParaRPr sz="14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grpSp>
      <p:sp>
        <p:nvSpPr>
          <p:cNvPr id="19" name="Google Shape;516;p102">
            <a:extLst>
              <a:ext uri="{FF2B5EF4-FFF2-40B4-BE49-F238E27FC236}">
                <a16:creationId xmlns:a16="http://schemas.microsoft.com/office/drawing/2014/main" id="{EE68830A-21FA-C444-8391-27AF6F59DBAA}"/>
              </a:ext>
            </a:extLst>
          </p:cNvPr>
          <p:cNvSpPr/>
          <p:nvPr/>
        </p:nvSpPr>
        <p:spPr>
          <a:xfrm rot="10800000">
            <a:off x="5165795" y="1831101"/>
            <a:ext cx="216131" cy="16625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20" name="Google Shape;517;p102">
            <a:extLst>
              <a:ext uri="{FF2B5EF4-FFF2-40B4-BE49-F238E27FC236}">
                <a16:creationId xmlns:a16="http://schemas.microsoft.com/office/drawing/2014/main" id="{E6A84B4C-BCBE-2B43-AEA5-3C7398821DED}"/>
              </a:ext>
            </a:extLst>
          </p:cNvPr>
          <p:cNvSpPr/>
          <p:nvPr/>
        </p:nvSpPr>
        <p:spPr>
          <a:xfrm rot="10800000">
            <a:off x="10089371" y="1825514"/>
            <a:ext cx="216131" cy="16625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grpSp>
        <p:nvGrpSpPr>
          <p:cNvPr id="21" name="Google Shape;518;p102">
            <a:extLst>
              <a:ext uri="{FF2B5EF4-FFF2-40B4-BE49-F238E27FC236}">
                <a16:creationId xmlns:a16="http://schemas.microsoft.com/office/drawing/2014/main" id="{9EAA652F-6347-0947-AD86-58238B5C796E}"/>
              </a:ext>
            </a:extLst>
          </p:cNvPr>
          <p:cNvGrpSpPr/>
          <p:nvPr/>
        </p:nvGrpSpPr>
        <p:grpSpPr>
          <a:xfrm>
            <a:off x="854010" y="4017386"/>
            <a:ext cx="9782914" cy="1701384"/>
            <a:chOff x="5883843" y="3625471"/>
            <a:chExt cx="4808882" cy="2236658"/>
          </a:xfrm>
        </p:grpSpPr>
        <p:grpSp>
          <p:nvGrpSpPr>
            <p:cNvPr id="22" name="Google Shape;519;p102">
              <a:extLst>
                <a:ext uri="{FF2B5EF4-FFF2-40B4-BE49-F238E27FC236}">
                  <a16:creationId xmlns:a16="http://schemas.microsoft.com/office/drawing/2014/main" id="{34CFA0BE-B8A4-9947-8399-E03E7B370F0B}"/>
                </a:ext>
              </a:extLst>
            </p:cNvPr>
            <p:cNvGrpSpPr/>
            <p:nvPr/>
          </p:nvGrpSpPr>
          <p:grpSpPr>
            <a:xfrm>
              <a:off x="5883843" y="4432150"/>
              <a:ext cx="4798142" cy="1429979"/>
              <a:chOff x="599768" y="1728676"/>
              <a:chExt cx="4798142" cy="2511241"/>
            </a:xfrm>
          </p:grpSpPr>
          <p:sp>
            <p:nvSpPr>
              <p:cNvPr id="29" name="Google Shape;520;p102">
                <a:extLst>
                  <a:ext uri="{FF2B5EF4-FFF2-40B4-BE49-F238E27FC236}">
                    <a16:creationId xmlns:a16="http://schemas.microsoft.com/office/drawing/2014/main" id="{F4056B86-A996-8741-8482-69B8AF4C44BE}"/>
                  </a:ext>
                </a:extLst>
              </p:cNvPr>
              <p:cNvSpPr/>
              <p:nvPr/>
            </p:nvSpPr>
            <p:spPr>
              <a:xfrm>
                <a:off x="599768" y="1728676"/>
                <a:ext cx="4798142" cy="2511241"/>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30" name="Google Shape;521;p102">
                <a:extLst>
                  <a:ext uri="{FF2B5EF4-FFF2-40B4-BE49-F238E27FC236}">
                    <a16:creationId xmlns:a16="http://schemas.microsoft.com/office/drawing/2014/main" id="{DE6DCA1F-BC00-7A48-A00D-5FA7D1C3DA47}"/>
                  </a:ext>
                </a:extLst>
              </p:cNvPr>
              <p:cNvSpPr/>
              <p:nvPr/>
            </p:nvSpPr>
            <p:spPr>
              <a:xfrm>
                <a:off x="784216" y="1896175"/>
                <a:ext cx="4511544" cy="1769069"/>
              </a:xfrm>
              <a:prstGeom prst="rect">
                <a:avLst/>
              </a:prstGeom>
              <a:noFill/>
              <a:ln>
                <a:noFill/>
              </a:ln>
            </p:spPr>
            <p:txBody>
              <a:bodyPr spcFirstLastPara="1" wrap="square" lIns="91425" tIns="45700" rIns="91425" bIns="45700" anchor="t" anchorCtr="0">
                <a:noAutofit/>
              </a:bodyPr>
              <a:lstStyle/>
              <a:p>
                <a:pPr marL="228600" lvl="0" indent="-228600">
                  <a:lnSpc>
                    <a:spcPct val="90000"/>
                  </a:lnSpc>
                  <a:spcBef>
                    <a:spcPts val="0"/>
                  </a:spcBef>
                  <a:spcAft>
                    <a:spcPts val="0"/>
                  </a:spcAft>
                  <a:buClr>
                    <a:srgbClr val="000000"/>
                  </a:buClr>
                  <a:buSzPts val="1200"/>
                  <a:buFont typeface="+mj-lt"/>
                  <a:buAutoNum type="arabicPeriod"/>
                </a:pPr>
                <a:r>
                  <a:rPr lang="en-US" sz="1200" dirty="0">
                    <a:solidFill>
                      <a:srgbClr val="000000"/>
                    </a:solidFill>
                    <a:latin typeface="Arial" panose="020B0604020202020204" pitchFamily="34" charset="0"/>
                    <a:ea typeface="Trebuchet MS"/>
                    <a:cs typeface="Arial" panose="020B0604020202020204" pitchFamily="34" charset="0"/>
                    <a:sym typeface="Trebuchet MS"/>
                  </a:rPr>
                  <a:t>Focus on a different deep learning technique, which is called anomaly detection. </a:t>
                </a:r>
                <a:endPar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endParaRPr>
              </a:p>
              <a:p>
                <a:pPr marL="228600" lvl="0" indent="-228600">
                  <a:lnSpc>
                    <a:spcPct val="90000"/>
                  </a:lnSpc>
                  <a:spcBef>
                    <a:spcPts val="0"/>
                  </a:spcBef>
                  <a:spcAft>
                    <a:spcPts val="0"/>
                  </a:spcAft>
                  <a:buClr>
                    <a:srgbClr val="000000"/>
                  </a:buClr>
                  <a:buSzPts val="1200"/>
                  <a:buFont typeface="+mj-lt"/>
                  <a:buAutoNum type="arabicPeriod"/>
                </a:pPr>
                <a:r>
                  <a:rPr lang="en-US" sz="1200" dirty="0">
                    <a:solidFill>
                      <a:srgbClr val="000000"/>
                    </a:solidFill>
                    <a:latin typeface="Arial" panose="020B0604020202020204" pitchFamily="34" charset="0"/>
                    <a:ea typeface="Trebuchet MS"/>
                    <a:cs typeface="Arial" panose="020B0604020202020204" pitchFamily="34" charset="0"/>
                    <a:sym typeface="Trebuchet MS"/>
                  </a:rPr>
                  <a:t>Learn how to use unsupervised learning algorithms like a deep autoencoder network to perform anomaly detection. </a:t>
                </a:r>
                <a:endPar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endParaRPr>
              </a:p>
              <a:p>
                <a:pPr marL="228600" marR="0" lvl="0" indent="-228600" algn="l" rtl="0">
                  <a:lnSpc>
                    <a:spcPct val="90000"/>
                  </a:lnSpc>
                  <a:spcBef>
                    <a:spcPts val="0"/>
                  </a:spcBef>
                  <a:spcAft>
                    <a:spcPts val="0"/>
                  </a:spcAft>
                  <a:buClr>
                    <a:srgbClr val="000000"/>
                  </a:buClr>
                  <a:buSzPts val="1200"/>
                  <a:buFont typeface="+mj-lt"/>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Learn how to create different autoencoder models in </a:t>
                </a:r>
                <a:r>
                  <a:rPr lang="en-US" sz="1200" b="0" i="0" u="none" strike="noStrike" cap="none" dirty="0" err="1">
                    <a:solidFill>
                      <a:srgbClr val="000000"/>
                    </a:solidFill>
                    <a:latin typeface="Arial" panose="020B0604020202020204" pitchFamily="34" charset="0"/>
                    <a:ea typeface="Trebuchet MS"/>
                    <a:cs typeface="Arial" panose="020B0604020202020204" pitchFamily="34" charset="0"/>
                    <a:sym typeface="Trebuchet MS"/>
                  </a:rPr>
                  <a:t>Keras</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a:t>
                </a:r>
              </a:p>
              <a:p>
                <a:pPr marL="228600" marR="0" lvl="0" indent="-228600" algn="l" rtl="0">
                  <a:lnSpc>
                    <a:spcPct val="90000"/>
                  </a:lnSpc>
                  <a:spcBef>
                    <a:spcPts val="0"/>
                  </a:spcBef>
                  <a:spcAft>
                    <a:spcPts val="0"/>
                  </a:spcAft>
                  <a:buClr>
                    <a:srgbClr val="000000"/>
                  </a:buClr>
                  <a:buSzPts val="1200"/>
                  <a:buFont typeface="+mj-lt"/>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General discussion on hyperparameter tuning and threshold settings.</a:t>
                </a:r>
                <a:endParaRPr lang="en-US" sz="12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23" name="Google Shape;522;p102">
              <a:extLst>
                <a:ext uri="{FF2B5EF4-FFF2-40B4-BE49-F238E27FC236}">
                  <a16:creationId xmlns:a16="http://schemas.microsoft.com/office/drawing/2014/main" id="{CC39850B-A9E0-9D4B-9ABE-B42A0715DDA0}"/>
                </a:ext>
              </a:extLst>
            </p:cNvPr>
            <p:cNvGrpSpPr/>
            <p:nvPr/>
          </p:nvGrpSpPr>
          <p:grpSpPr>
            <a:xfrm>
              <a:off x="5894583" y="3625471"/>
              <a:ext cx="4798142" cy="762181"/>
              <a:chOff x="599768" y="1604864"/>
              <a:chExt cx="4798142" cy="1995950"/>
            </a:xfrm>
          </p:grpSpPr>
          <p:sp>
            <p:nvSpPr>
              <p:cNvPr id="26" name="Google Shape;523;p102">
                <a:extLst>
                  <a:ext uri="{FF2B5EF4-FFF2-40B4-BE49-F238E27FC236}">
                    <a16:creationId xmlns:a16="http://schemas.microsoft.com/office/drawing/2014/main" id="{B4493030-8FFD-5A4C-BD16-5A2F2C75D792}"/>
                  </a:ext>
                </a:extLst>
              </p:cNvPr>
              <p:cNvSpPr/>
              <p:nvPr/>
            </p:nvSpPr>
            <p:spPr>
              <a:xfrm>
                <a:off x="599768" y="1604864"/>
                <a:ext cx="4798142" cy="1995950"/>
              </a:xfrm>
              <a:prstGeom prst="rect">
                <a:avLst/>
              </a:prstGeom>
              <a:solidFill>
                <a:schemeClr val="tx2">
                  <a:lumMod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27" name="Google Shape;524;p102">
                <a:extLst>
                  <a:ext uri="{FF2B5EF4-FFF2-40B4-BE49-F238E27FC236}">
                    <a16:creationId xmlns:a16="http://schemas.microsoft.com/office/drawing/2014/main" id="{F84FA7ED-8130-D343-8DA0-32F315DF6385}"/>
                  </a:ext>
                </a:extLst>
              </p:cNvPr>
              <p:cNvSpPr/>
              <p:nvPr/>
            </p:nvSpPr>
            <p:spPr>
              <a:xfrm>
                <a:off x="919900" y="2605226"/>
                <a:ext cx="4236097" cy="749564"/>
              </a:xfrm>
              <a:prstGeom prst="rect">
                <a:avLst/>
              </a:prstGeom>
              <a:solidFill>
                <a:schemeClr val="tx2">
                  <a:lumMod val="50000"/>
                </a:schemeClr>
              </a:solidFill>
              <a:ln>
                <a:noFill/>
              </a:ln>
            </p:spPr>
            <p:txBody>
              <a:bodyPr spcFirstLastPara="1" wrap="square" lIns="91425" tIns="45700" rIns="91425" bIns="45700" anchor="t" anchorCtr="0">
                <a:noAutofit/>
              </a:bodyPr>
              <a:lstStyle/>
              <a:p>
                <a:r>
                  <a:rPr lang="en-US" sz="1400" dirty="0"/>
                  <a:t>Training Autoencoder for Anomaly Detection</a:t>
                </a:r>
              </a:p>
            </p:txBody>
          </p:sp>
          <p:sp>
            <p:nvSpPr>
              <p:cNvPr id="28" name="Google Shape;525;p102">
                <a:extLst>
                  <a:ext uri="{FF2B5EF4-FFF2-40B4-BE49-F238E27FC236}">
                    <a16:creationId xmlns:a16="http://schemas.microsoft.com/office/drawing/2014/main" id="{722857A1-2D49-6242-9759-E20C0FE3B56A}"/>
                  </a:ext>
                </a:extLst>
              </p:cNvPr>
              <p:cNvSpPr/>
              <p:nvPr/>
            </p:nvSpPr>
            <p:spPr>
              <a:xfrm>
                <a:off x="898589" y="1850980"/>
                <a:ext cx="4236097" cy="967183"/>
              </a:xfrm>
              <a:prstGeom prst="rect">
                <a:avLst/>
              </a:prstGeom>
              <a:solidFill>
                <a:schemeClr val="tx2">
                  <a:lumMod val="50000"/>
                </a:schemeClr>
              </a:solid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1" i="0" u="none" strike="noStrike" cap="none" dirty="0">
                    <a:solidFill>
                      <a:srgbClr val="FFFFFF"/>
                    </a:solidFill>
                    <a:latin typeface="Arial" panose="020B0604020202020204" pitchFamily="34" charset="0"/>
                    <a:ea typeface="Trebuchet MS"/>
                    <a:cs typeface="Arial" panose="020B0604020202020204" pitchFamily="34" charset="0"/>
                    <a:sym typeface="Trebuchet MS"/>
                  </a:rPr>
                  <a:t>LAB 3 (2 hrs.)</a:t>
                </a:r>
                <a:endParaRPr sz="14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grpSp>
        <p:sp>
          <p:nvSpPr>
            <p:cNvPr id="25" name="Google Shape;527;p102">
              <a:extLst>
                <a:ext uri="{FF2B5EF4-FFF2-40B4-BE49-F238E27FC236}">
                  <a16:creationId xmlns:a16="http://schemas.microsoft.com/office/drawing/2014/main" id="{0AF31DB7-ED8A-2748-897B-F8633006FECE}"/>
                </a:ext>
              </a:extLst>
            </p:cNvPr>
            <p:cNvSpPr/>
            <p:nvPr/>
          </p:nvSpPr>
          <p:spPr>
            <a:xfrm rot="10800000">
              <a:off x="10132942" y="4411439"/>
              <a:ext cx="120641" cy="19866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grpSp>
      <p:sp>
        <p:nvSpPr>
          <p:cNvPr id="4" name="Slide Number Placeholder 3">
            <a:extLst>
              <a:ext uri="{FF2B5EF4-FFF2-40B4-BE49-F238E27FC236}">
                <a16:creationId xmlns:a16="http://schemas.microsoft.com/office/drawing/2014/main" id="{AD93F64D-60D6-7241-A3C3-DC8558BCA67B}"/>
              </a:ext>
            </a:extLst>
          </p:cNvPr>
          <p:cNvSpPr>
            <a:spLocks noGrp="1"/>
          </p:cNvSpPr>
          <p:nvPr>
            <p:ph type="sldNum" sz="quarter" idx="4"/>
          </p:nvPr>
        </p:nvSpPr>
        <p:spPr/>
        <p:txBody>
          <a:bodyPr/>
          <a:lstStyle/>
          <a:p>
            <a:fld id="{D1EEACBE-03EC-4E7A-962F-F75CCA5C4C08}" type="slidenum">
              <a:rPr lang="en-US" smtClean="0"/>
              <a:pPr/>
              <a:t>11</a:t>
            </a:fld>
            <a:endParaRPr lang="en-US" dirty="0"/>
          </a:p>
        </p:txBody>
      </p:sp>
    </p:spTree>
    <p:extLst>
      <p:ext uri="{BB962C8B-B14F-4D97-AF65-F5344CB8AC3E}">
        <p14:creationId xmlns:p14="http://schemas.microsoft.com/office/powerpoint/2010/main" val="160473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err="1"/>
              <a:t>XGBoost</a:t>
            </a:r>
            <a:r>
              <a:rPr lang="en-US" sz="3600" dirty="0"/>
              <a:t> algorithm</a:t>
            </a:r>
          </a:p>
        </p:txBody>
      </p:sp>
    </p:spTree>
    <p:extLst>
      <p:ext uri="{BB962C8B-B14F-4D97-AF65-F5344CB8AC3E}">
        <p14:creationId xmlns:p14="http://schemas.microsoft.com/office/powerpoint/2010/main" val="95306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WHAT IS XGBOOST</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331163"/>
            <a:ext cx="9759140" cy="3951851"/>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err="1">
                <a:solidFill>
                  <a:schemeClr val="bg1"/>
                </a:solidFill>
                <a:latin typeface="Arial" panose="020B0604020202020204" pitchFamily="34" charset="0"/>
                <a:cs typeface="Arial" panose="020B0604020202020204" pitchFamily="34" charset="0"/>
              </a:rPr>
              <a:t>XGBoost</a:t>
            </a:r>
            <a:r>
              <a:rPr lang="en-US" dirty="0">
                <a:solidFill>
                  <a:schemeClr val="bg1"/>
                </a:solidFill>
                <a:latin typeface="Arial" panose="020B0604020202020204" pitchFamily="34" charset="0"/>
                <a:cs typeface="Arial" panose="020B0604020202020204" pitchFamily="34" charset="0"/>
              </a:rPr>
              <a:t> stands for </a:t>
            </a:r>
            <a:r>
              <a:rPr lang="en-US" dirty="0" err="1">
                <a:solidFill>
                  <a:schemeClr val="bg1"/>
                </a:solidFill>
                <a:latin typeface="Arial" panose="020B0604020202020204" pitchFamily="34" charset="0"/>
                <a:cs typeface="Arial" panose="020B0604020202020204" pitchFamily="34" charset="0"/>
              </a:rPr>
              <a:t>eXtreme</a:t>
            </a:r>
            <a:r>
              <a:rPr lang="en-US" dirty="0">
                <a:solidFill>
                  <a:schemeClr val="bg1"/>
                </a:solidFill>
                <a:latin typeface="Arial" panose="020B0604020202020204" pitchFamily="34" charset="0"/>
                <a:cs typeface="Arial" panose="020B0604020202020204" pitchFamily="34" charset="0"/>
              </a:rPr>
              <a:t> Gradient Boosting</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Widely known today as a "go to" model when working with structured data</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ea typeface="Trebuchet MS"/>
                <a:cs typeface="Arial" panose="020B0604020202020204" pitchFamily="34" charset="0"/>
                <a:sym typeface="Trebuchet MS"/>
              </a:rPr>
              <a:t>Large number of </a:t>
            </a:r>
            <a:r>
              <a:rPr lang="en-US" dirty="0" err="1">
                <a:solidFill>
                  <a:schemeClr val="bg1"/>
                </a:solidFill>
                <a:latin typeface="Arial" panose="020B0604020202020204" pitchFamily="34" charset="0"/>
                <a:ea typeface="Trebuchet MS"/>
                <a:cs typeface="Arial" panose="020B0604020202020204" pitchFamily="34" charset="0"/>
                <a:sym typeface="Trebuchet MS"/>
              </a:rPr>
              <a:t>XGBoost</a:t>
            </a:r>
            <a:r>
              <a:rPr lang="en-US" dirty="0">
                <a:solidFill>
                  <a:schemeClr val="bg1"/>
                </a:solidFill>
                <a:latin typeface="Arial" panose="020B0604020202020204" pitchFamily="34" charset="0"/>
                <a:ea typeface="Trebuchet MS"/>
                <a:cs typeface="Arial" panose="020B0604020202020204" pitchFamily="34" charset="0"/>
                <a:sym typeface="Trebuchet MS"/>
              </a:rPr>
              <a:t>-based winning entries of Kaggle competitions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sym typeface="Trebuchet MS"/>
              </a:rPr>
              <a:t>Based on tree ensemble methods such as Random Forests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err="1">
                <a:solidFill>
                  <a:schemeClr val="bg1"/>
                </a:solidFill>
                <a:latin typeface="Arial" panose="020B0604020202020204" pitchFamily="34" charset="0"/>
                <a:cs typeface="Arial" panose="020B0604020202020204" pitchFamily="34" charset="0"/>
                <a:sym typeface="Trebuchet MS"/>
              </a:rPr>
              <a:t>XGBoost</a:t>
            </a:r>
            <a:r>
              <a:rPr lang="en-US" dirty="0">
                <a:solidFill>
                  <a:schemeClr val="bg1"/>
                </a:solidFill>
                <a:latin typeface="Arial" panose="020B0604020202020204" pitchFamily="34" charset="0"/>
                <a:cs typeface="Arial" panose="020B0604020202020204" pitchFamily="34" charset="0"/>
                <a:sym typeface="Trebuchet MS"/>
              </a:rPr>
              <a:t> is used for supervised learning problems, where we use the training data (with multiple features) x to predict a target variable y</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sym typeface="Trebuchet MS"/>
              </a:rPr>
              <a:t>The actual mechanism is discussed next</a:t>
            </a:r>
          </a:p>
          <a:p>
            <a:pPr lvl="0">
              <a:lnSpc>
                <a:spcPct val="90000"/>
              </a:lnSpc>
              <a:spcBef>
                <a:spcPts val="1800"/>
              </a:spcBef>
              <a:spcAft>
                <a:spcPts val="0"/>
              </a:spcAft>
              <a:buClr>
                <a:schemeClr val="dk1"/>
              </a:buClr>
              <a:buSzPts val="2000"/>
            </a:pPr>
            <a:endParaRPr lang="en-US" dirty="0">
              <a:solidFill>
                <a:schemeClr val="bg1"/>
              </a:solidFill>
              <a:latin typeface="Arial" panose="020B0604020202020204" pitchFamily="34" charset="0"/>
              <a:cs typeface="Arial" panose="020B0604020202020204" pitchFamily="34" charset="0"/>
              <a:sym typeface="Trebuchet MS"/>
            </a:endParaRPr>
          </a:p>
          <a:p>
            <a:pPr marL="285750" lvl="0" indent="-285750">
              <a:lnSpc>
                <a:spcPct val="90000"/>
              </a:lnSpc>
              <a:spcBef>
                <a:spcPts val="1800"/>
              </a:spcBef>
              <a:spcAft>
                <a:spcPts val="0"/>
              </a:spcAft>
              <a:buClr>
                <a:schemeClr val="dk1"/>
              </a:buClr>
              <a:buSzPts val="200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13</a:t>
            </a:fld>
            <a:endParaRPr lang="en-US" dirty="0"/>
          </a:p>
        </p:txBody>
      </p:sp>
    </p:spTree>
    <p:extLst>
      <p:ext uri="{BB962C8B-B14F-4D97-AF65-F5344CB8AC3E}">
        <p14:creationId xmlns:p14="http://schemas.microsoft.com/office/powerpoint/2010/main" val="140012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477480"/>
            <a:ext cx="9976104" cy="590931"/>
          </a:xfrm>
        </p:spPr>
        <p:txBody>
          <a:bodyPr/>
          <a:lstStyle/>
          <a:p>
            <a:r>
              <a:rPr lang="en-US" sz="3200" dirty="0" err="1"/>
              <a:t>XGBoost</a:t>
            </a:r>
            <a:r>
              <a:rPr lang="en-US" sz="3200" dirty="0"/>
              <a:t> – Classification trees</a:t>
            </a:r>
          </a:p>
        </p:txBody>
      </p:sp>
      <p:sp>
        <p:nvSpPr>
          <p:cNvPr id="5" name="Google Shape;678;p107">
            <a:extLst>
              <a:ext uri="{FF2B5EF4-FFF2-40B4-BE49-F238E27FC236}">
                <a16:creationId xmlns:a16="http://schemas.microsoft.com/office/drawing/2014/main" id="{2BDCE1F3-1F77-8348-9C68-F81026053888}"/>
              </a:ext>
            </a:extLst>
          </p:cNvPr>
          <p:cNvSpPr/>
          <p:nvPr/>
        </p:nvSpPr>
        <p:spPr>
          <a:xfrm>
            <a:off x="385408" y="1068411"/>
            <a:ext cx="10201984" cy="400110"/>
          </a:xfrm>
          <a:prstGeom prst="rect">
            <a:avLst/>
          </a:prstGeom>
          <a:noFill/>
          <a:ln>
            <a:noFill/>
          </a:ln>
        </p:spPr>
        <p:txBody>
          <a:bodyPr spcFirstLastPara="1" wrap="square" lIns="91425" tIns="45700" rIns="91425" bIns="45700" anchor="t" anchorCtr="0">
            <a:noAutofit/>
          </a:bodyPr>
          <a:lstStyle/>
          <a:p>
            <a:pPr lvl="0" algn="ctr">
              <a:spcBef>
                <a:spcPts val="0"/>
              </a:spcBef>
              <a:spcAft>
                <a:spcPts val="0"/>
              </a:spcAft>
            </a:pPr>
            <a:r>
              <a:rPr lang="en-US" sz="2000" dirty="0">
                <a:solidFill>
                  <a:srgbClr val="76B900"/>
                </a:solidFill>
                <a:latin typeface="Trebuchet MS"/>
                <a:ea typeface="Trebuchet MS"/>
                <a:cs typeface="Trebuchet MS"/>
                <a:sym typeface="Trebuchet MS"/>
              </a:rPr>
              <a:t>Decision trees</a:t>
            </a:r>
          </a:p>
        </p:txBody>
      </p:sp>
      <p:pic>
        <p:nvPicPr>
          <p:cNvPr id="1026" name="Picture 2" descr="a toy example for CART">
            <a:extLst>
              <a:ext uri="{FF2B5EF4-FFF2-40B4-BE49-F238E27FC236}">
                <a16:creationId xmlns:a16="http://schemas.microsoft.com/office/drawing/2014/main" id="{CCC002D5-CCEB-440B-9816-F2675E6C147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53475" y="2059452"/>
            <a:ext cx="6069901" cy="273456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6F1A5DE-DBD7-44BC-961F-49691BB67A8F}"/>
              </a:ext>
            </a:extLst>
          </p:cNvPr>
          <p:cNvSpPr/>
          <p:nvPr/>
        </p:nvSpPr>
        <p:spPr>
          <a:xfrm>
            <a:off x="841248" y="5229538"/>
            <a:ext cx="5486400" cy="261610"/>
          </a:xfrm>
          <a:prstGeom prst="rect">
            <a:avLst/>
          </a:prstGeom>
        </p:spPr>
        <p:txBody>
          <a:bodyPr>
            <a:spAutoFit/>
          </a:bodyPr>
          <a:lstStyle/>
          <a:p>
            <a:r>
              <a:rPr lang="en-US" sz="1100" i="1" dirty="0">
                <a:solidFill>
                  <a:schemeClr val="tx1">
                    <a:lumMod val="50000"/>
                  </a:schemeClr>
                </a:solidFill>
              </a:rPr>
              <a:t>Image credit: </a:t>
            </a:r>
            <a:r>
              <a:rPr lang="en-US" sz="1100" i="1" dirty="0" err="1">
                <a:solidFill>
                  <a:schemeClr val="tx1">
                    <a:lumMod val="50000"/>
                  </a:schemeClr>
                </a:solidFill>
              </a:rPr>
              <a:t>XGBoost</a:t>
            </a:r>
            <a:r>
              <a:rPr lang="en-US" sz="1100" i="1" dirty="0">
                <a:solidFill>
                  <a:schemeClr val="tx1">
                    <a:lumMod val="50000"/>
                  </a:schemeClr>
                </a:solidFill>
              </a:rPr>
              <a:t>: A Scalable Tree Boosting System, T. Chen and C. </a:t>
            </a:r>
            <a:r>
              <a:rPr lang="en-US" sz="1100" i="1" dirty="0" err="1">
                <a:solidFill>
                  <a:schemeClr val="tx1">
                    <a:lumMod val="50000"/>
                  </a:schemeClr>
                </a:solidFill>
              </a:rPr>
              <a:t>Guestri</a:t>
            </a:r>
            <a:endParaRPr lang="en-US" sz="1100" i="1" dirty="0">
              <a:solidFill>
                <a:schemeClr val="tx1">
                  <a:lumMod val="50000"/>
                </a:schemeClr>
              </a:solidFill>
            </a:endParaRPr>
          </a:p>
        </p:txBody>
      </p:sp>
      <p:sp>
        <p:nvSpPr>
          <p:cNvPr id="4" name="Slide Number Placeholder 3">
            <a:extLst>
              <a:ext uri="{FF2B5EF4-FFF2-40B4-BE49-F238E27FC236}">
                <a16:creationId xmlns:a16="http://schemas.microsoft.com/office/drawing/2014/main" id="{FB2D4866-BB01-4310-8AAF-FAA4B77D987D}"/>
              </a:ext>
            </a:extLst>
          </p:cNvPr>
          <p:cNvSpPr>
            <a:spLocks noGrp="1"/>
          </p:cNvSpPr>
          <p:nvPr>
            <p:ph type="sldNum" sz="quarter" idx="4"/>
          </p:nvPr>
        </p:nvSpPr>
        <p:spPr/>
        <p:txBody>
          <a:bodyPr/>
          <a:lstStyle/>
          <a:p>
            <a:fld id="{D1EEACBE-03EC-4E7A-962F-F75CCA5C4C08}" type="slidenum">
              <a:rPr lang="en-US" smtClean="0"/>
              <a:pPr/>
              <a:t>14</a:t>
            </a:fld>
            <a:endParaRPr lang="en-US" dirty="0"/>
          </a:p>
        </p:txBody>
      </p:sp>
    </p:spTree>
    <p:extLst>
      <p:ext uri="{BB962C8B-B14F-4D97-AF65-F5344CB8AC3E}">
        <p14:creationId xmlns:p14="http://schemas.microsoft.com/office/powerpoint/2010/main" val="76024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477480"/>
            <a:ext cx="9976104" cy="590931"/>
          </a:xfrm>
        </p:spPr>
        <p:txBody>
          <a:bodyPr/>
          <a:lstStyle/>
          <a:p>
            <a:r>
              <a:rPr lang="en-US" sz="3200" dirty="0" err="1"/>
              <a:t>XGBoost</a:t>
            </a:r>
            <a:r>
              <a:rPr lang="en-US" sz="3200" dirty="0"/>
              <a:t> – Classification trees</a:t>
            </a:r>
          </a:p>
        </p:txBody>
      </p:sp>
      <p:sp>
        <p:nvSpPr>
          <p:cNvPr id="5" name="Google Shape;678;p107">
            <a:extLst>
              <a:ext uri="{FF2B5EF4-FFF2-40B4-BE49-F238E27FC236}">
                <a16:creationId xmlns:a16="http://schemas.microsoft.com/office/drawing/2014/main" id="{2BDCE1F3-1F77-8348-9C68-F81026053888}"/>
              </a:ext>
            </a:extLst>
          </p:cNvPr>
          <p:cNvSpPr/>
          <p:nvPr/>
        </p:nvSpPr>
        <p:spPr>
          <a:xfrm>
            <a:off x="385408" y="1068411"/>
            <a:ext cx="10201984" cy="400110"/>
          </a:xfrm>
          <a:prstGeom prst="rect">
            <a:avLst/>
          </a:prstGeom>
          <a:noFill/>
          <a:ln>
            <a:noFill/>
          </a:ln>
        </p:spPr>
        <p:txBody>
          <a:bodyPr spcFirstLastPara="1" wrap="square" lIns="91425" tIns="45700" rIns="91425" bIns="45700" anchor="t" anchorCtr="0">
            <a:noAutofit/>
          </a:bodyPr>
          <a:lstStyle/>
          <a:p>
            <a:pPr lvl="0" algn="ctr">
              <a:spcBef>
                <a:spcPts val="0"/>
              </a:spcBef>
              <a:spcAft>
                <a:spcPts val="0"/>
              </a:spcAft>
            </a:pPr>
            <a:r>
              <a:rPr lang="en-US" sz="2000" dirty="0">
                <a:solidFill>
                  <a:srgbClr val="76B900"/>
                </a:solidFill>
                <a:latin typeface="Trebuchet MS"/>
                <a:ea typeface="Trebuchet MS"/>
                <a:cs typeface="Trebuchet MS"/>
                <a:sym typeface="Trebuchet MS"/>
              </a:rPr>
              <a:t>Decision tree ensembles</a:t>
            </a:r>
          </a:p>
        </p:txBody>
      </p:sp>
      <p:sp>
        <p:nvSpPr>
          <p:cNvPr id="2" name="Rectangle 1">
            <a:extLst>
              <a:ext uri="{FF2B5EF4-FFF2-40B4-BE49-F238E27FC236}">
                <a16:creationId xmlns:a16="http://schemas.microsoft.com/office/drawing/2014/main" id="{B6F1A5DE-DBD7-44BC-961F-49691BB67A8F}"/>
              </a:ext>
            </a:extLst>
          </p:cNvPr>
          <p:cNvSpPr/>
          <p:nvPr/>
        </p:nvSpPr>
        <p:spPr>
          <a:xfrm>
            <a:off x="749808" y="5092653"/>
            <a:ext cx="5486400" cy="261610"/>
          </a:xfrm>
          <a:prstGeom prst="rect">
            <a:avLst/>
          </a:prstGeom>
        </p:spPr>
        <p:txBody>
          <a:bodyPr>
            <a:spAutoFit/>
          </a:bodyPr>
          <a:lstStyle/>
          <a:p>
            <a:r>
              <a:rPr lang="en-US" sz="1100" i="1" dirty="0">
                <a:solidFill>
                  <a:schemeClr val="tx1">
                    <a:lumMod val="50000"/>
                  </a:schemeClr>
                </a:solidFill>
              </a:rPr>
              <a:t>Image credit: </a:t>
            </a:r>
            <a:r>
              <a:rPr lang="en-US" sz="1100" i="1" dirty="0" err="1">
                <a:solidFill>
                  <a:schemeClr val="tx1">
                    <a:lumMod val="50000"/>
                  </a:schemeClr>
                </a:solidFill>
              </a:rPr>
              <a:t>XGBoost</a:t>
            </a:r>
            <a:r>
              <a:rPr lang="en-US" sz="1100" i="1" dirty="0">
                <a:solidFill>
                  <a:schemeClr val="tx1">
                    <a:lumMod val="50000"/>
                  </a:schemeClr>
                </a:solidFill>
              </a:rPr>
              <a:t>: A Scalable Tree Boosting System, T. Chen and C. </a:t>
            </a:r>
            <a:r>
              <a:rPr lang="en-US" sz="1100" i="1" dirty="0" err="1">
                <a:solidFill>
                  <a:schemeClr val="tx1">
                    <a:lumMod val="50000"/>
                  </a:schemeClr>
                </a:solidFill>
              </a:rPr>
              <a:t>Guestri</a:t>
            </a:r>
            <a:endParaRPr lang="en-US" sz="1100" i="1" dirty="0">
              <a:solidFill>
                <a:schemeClr val="tx1">
                  <a:lumMod val="50000"/>
                </a:schemeClr>
              </a:solidFill>
            </a:endParaRPr>
          </a:p>
        </p:txBody>
      </p:sp>
      <p:pic>
        <p:nvPicPr>
          <p:cNvPr id="2050" name="Picture 2" descr="a toy example for tree ensemble, consisting of two CARTs">
            <a:extLst>
              <a:ext uri="{FF2B5EF4-FFF2-40B4-BE49-F238E27FC236}">
                <a16:creationId xmlns:a16="http://schemas.microsoft.com/office/drawing/2014/main" id="{05D0DA16-FE5F-4737-BFBB-8D635F92DED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51960" y="1659342"/>
            <a:ext cx="5669280" cy="28657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8099219-7A2B-4C2D-A9C8-2F10926A3BB2}"/>
              </a:ext>
            </a:extLst>
          </p:cNvPr>
          <p:cNvSpPr/>
          <p:nvPr/>
        </p:nvSpPr>
        <p:spPr>
          <a:xfrm>
            <a:off x="385408" y="2153118"/>
            <a:ext cx="3674528" cy="1211874"/>
          </a:xfrm>
          <a:prstGeom prst="rect">
            <a:avLst/>
          </a:prstGeom>
        </p:spPr>
        <p:txBody>
          <a:bodyPr wrap="square">
            <a:spAutoFit/>
          </a:bodyPr>
          <a:lstStyle/>
          <a:p>
            <a:r>
              <a:rPr lang="en-US" dirty="0">
                <a:solidFill>
                  <a:srgbClr val="333333"/>
                </a:solidFill>
                <a:latin typeface="Open Sans"/>
              </a:rPr>
              <a:t>Tree ensemble of two trees. The prediction scores of each individual tree are summed up to get the final score</a:t>
            </a:r>
            <a:endParaRPr lang="en-US" dirty="0"/>
          </a:p>
        </p:txBody>
      </p:sp>
      <p:sp>
        <p:nvSpPr>
          <p:cNvPr id="6" name="Slide Number Placeholder 5">
            <a:extLst>
              <a:ext uri="{FF2B5EF4-FFF2-40B4-BE49-F238E27FC236}">
                <a16:creationId xmlns:a16="http://schemas.microsoft.com/office/drawing/2014/main" id="{D1C058A9-D673-48D1-8A29-AB916D57C272}"/>
              </a:ext>
            </a:extLst>
          </p:cNvPr>
          <p:cNvSpPr>
            <a:spLocks noGrp="1"/>
          </p:cNvSpPr>
          <p:nvPr>
            <p:ph type="sldNum" sz="quarter" idx="4"/>
          </p:nvPr>
        </p:nvSpPr>
        <p:spPr/>
        <p:txBody>
          <a:bodyPr/>
          <a:lstStyle/>
          <a:p>
            <a:fld id="{D1EEACBE-03EC-4E7A-962F-F75CCA5C4C08}" type="slidenum">
              <a:rPr lang="en-US" smtClean="0"/>
              <a:pPr/>
              <a:t>15</a:t>
            </a:fld>
            <a:endParaRPr lang="en-US" dirty="0"/>
          </a:p>
        </p:txBody>
      </p:sp>
    </p:spTree>
    <p:extLst>
      <p:ext uri="{BB962C8B-B14F-4D97-AF65-F5344CB8AC3E}">
        <p14:creationId xmlns:p14="http://schemas.microsoft.com/office/powerpoint/2010/main" val="16300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477480"/>
            <a:ext cx="9976104" cy="590931"/>
          </a:xfrm>
        </p:spPr>
        <p:txBody>
          <a:bodyPr/>
          <a:lstStyle/>
          <a:p>
            <a:r>
              <a:rPr lang="en-US" sz="3200" dirty="0" err="1"/>
              <a:t>XGBoost</a:t>
            </a:r>
            <a:r>
              <a:rPr lang="en-US" sz="3200" dirty="0"/>
              <a:t> – Classification trees</a:t>
            </a:r>
          </a:p>
        </p:txBody>
      </p:sp>
      <p:sp>
        <p:nvSpPr>
          <p:cNvPr id="5" name="Google Shape;678;p107">
            <a:extLst>
              <a:ext uri="{FF2B5EF4-FFF2-40B4-BE49-F238E27FC236}">
                <a16:creationId xmlns:a16="http://schemas.microsoft.com/office/drawing/2014/main" id="{2BDCE1F3-1F77-8348-9C68-F81026053888}"/>
              </a:ext>
            </a:extLst>
          </p:cNvPr>
          <p:cNvSpPr/>
          <p:nvPr/>
        </p:nvSpPr>
        <p:spPr>
          <a:xfrm>
            <a:off x="385408" y="1068411"/>
            <a:ext cx="10201984" cy="400110"/>
          </a:xfrm>
          <a:prstGeom prst="rect">
            <a:avLst/>
          </a:prstGeom>
          <a:noFill/>
          <a:ln>
            <a:noFill/>
          </a:ln>
        </p:spPr>
        <p:txBody>
          <a:bodyPr spcFirstLastPara="1" wrap="square" lIns="91425" tIns="45700" rIns="91425" bIns="45700" anchor="t" anchorCtr="0">
            <a:noAutofit/>
          </a:bodyPr>
          <a:lstStyle/>
          <a:p>
            <a:pPr lvl="0" algn="ctr">
              <a:spcBef>
                <a:spcPts val="0"/>
              </a:spcBef>
              <a:spcAft>
                <a:spcPts val="0"/>
              </a:spcAft>
            </a:pPr>
            <a:r>
              <a:rPr lang="en-US" sz="2000" dirty="0">
                <a:solidFill>
                  <a:srgbClr val="76B900"/>
                </a:solidFill>
                <a:latin typeface="Trebuchet MS"/>
                <a:ea typeface="Trebuchet MS"/>
                <a:cs typeface="Trebuchet MS"/>
                <a:sym typeface="Trebuchet MS"/>
              </a:rPr>
              <a:t>Decision trees</a:t>
            </a:r>
          </a:p>
        </p:txBody>
      </p:sp>
      <p:pic>
        <p:nvPicPr>
          <p:cNvPr id="4098" name="Picture 2" descr="http://ec2-52-40-136-0.us-west-2.compute.amazonaws.com:9980/eqvBEcDZ/notebooks/tasks/l-mf-04/task/img/Ensemble%20Tree.jpg">
            <a:extLst>
              <a:ext uri="{FF2B5EF4-FFF2-40B4-BE49-F238E27FC236}">
                <a16:creationId xmlns:a16="http://schemas.microsoft.com/office/drawing/2014/main" id="{F024FA5D-DCC3-40C2-BA30-D3D3DF6E066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81138" y="1985963"/>
            <a:ext cx="8010525" cy="22002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93C1819-124F-46DE-A34E-8D49E306A408}"/>
              </a:ext>
            </a:extLst>
          </p:cNvPr>
          <p:cNvSpPr/>
          <p:nvPr/>
        </p:nvSpPr>
        <p:spPr>
          <a:xfrm>
            <a:off x="1481138" y="4369600"/>
            <a:ext cx="8156638" cy="923330"/>
          </a:xfrm>
          <a:prstGeom prst="rect">
            <a:avLst/>
          </a:prstGeom>
        </p:spPr>
        <p:txBody>
          <a:bodyPr wrap="square">
            <a:spAutoFit/>
          </a:bodyPr>
          <a:lstStyle/>
          <a:p>
            <a:r>
              <a:rPr lang="en-US" dirty="0">
                <a:solidFill>
                  <a:srgbClr val="000000"/>
                </a:solidFill>
                <a:latin typeface="Helvetica Neue"/>
              </a:rPr>
              <a:t>Repeatedly build new models and combine them into an ensemble. Unlike Random Forests, we build trees one at a time, where each new tree helps to correct errors made by previously trained tree</a:t>
            </a:r>
            <a:endParaRPr lang="en-US" dirty="0"/>
          </a:p>
        </p:txBody>
      </p:sp>
      <p:sp>
        <p:nvSpPr>
          <p:cNvPr id="2" name="Slide Number Placeholder 1">
            <a:extLst>
              <a:ext uri="{FF2B5EF4-FFF2-40B4-BE49-F238E27FC236}">
                <a16:creationId xmlns:a16="http://schemas.microsoft.com/office/drawing/2014/main" id="{365008C2-0FB1-4CEE-9C54-2AEB44E370CC}"/>
              </a:ext>
            </a:extLst>
          </p:cNvPr>
          <p:cNvSpPr>
            <a:spLocks noGrp="1"/>
          </p:cNvSpPr>
          <p:nvPr>
            <p:ph type="sldNum" sz="quarter" idx="4"/>
          </p:nvPr>
        </p:nvSpPr>
        <p:spPr/>
        <p:txBody>
          <a:bodyPr/>
          <a:lstStyle/>
          <a:p>
            <a:fld id="{D1EEACBE-03EC-4E7A-962F-F75CCA5C4C08}" type="slidenum">
              <a:rPr lang="en-US" smtClean="0"/>
              <a:pPr/>
              <a:t>16</a:t>
            </a:fld>
            <a:endParaRPr lang="en-US" dirty="0"/>
          </a:p>
        </p:txBody>
      </p:sp>
    </p:spTree>
    <p:extLst>
      <p:ext uri="{BB962C8B-B14F-4D97-AF65-F5344CB8AC3E}">
        <p14:creationId xmlns:p14="http://schemas.microsoft.com/office/powerpoint/2010/main" val="367766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a:t>The </a:t>
            </a:r>
            <a:r>
              <a:rPr lang="en-US" sz="3600" dirty="0" err="1"/>
              <a:t>Backblaze</a:t>
            </a:r>
            <a:r>
              <a:rPr lang="en-US" sz="3600" dirty="0"/>
              <a:t> dataset</a:t>
            </a:r>
          </a:p>
        </p:txBody>
      </p:sp>
    </p:spTree>
    <p:extLst>
      <p:ext uri="{BB962C8B-B14F-4D97-AF65-F5344CB8AC3E}">
        <p14:creationId xmlns:p14="http://schemas.microsoft.com/office/powerpoint/2010/main" val="198919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THE BACKBLAZE DATASET</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331163"/>
            <a:ext cx="9759140" cy="1818959"/>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i="1" dirty="0">
                <a:solidFill>
                  <a:schemeClr val="bg1"/>
                </a:solidFill>
                <a:latin typeface="Arial" panose="020B0604020202020204" pitchFamily="34" charset="0"/>
                <a:cs typeface="Arial" panose="020B0604020202020204" pitchFamily="34" charset="0"/>
              </a:rPr>
              <a:t>“Each day in the </a:t>
            </a:r>
            <a:r>
              <a:rPr lang="en-US" i="1" dirty="0" err="1">
                <a:solidFill>
                  <a:schemeClr val="bg1"/>
                </a:solidFill>
                <a:latin typeface="Arial" panose="020B0604020202020204" pitchFamily="34" charset="0"/>
                <a:cs typeface="Arial" panose="020B0604020202020204" pitchFamily="34" charset="0"/>
              </a:rPr>
              <a:t>Backblaze</a:t>
            </a:r>
            <a:r>
              <a:rPr lang="en-US" i="1" dirty="0">
                <a:solidFill>
                  <a:schemeClr val="bg1"/>
                </a:solidFill>
                <a:latin typeface="Arial" panose="020B0604020202020204" pitchFamily="34" charset="0"/>
                <a:cs typeface="Arial" panose="020B0604020202020204" pitchFamily="34" charset="0"/>
              </a:rPr>
              <a:t> data center, a snapshot of each operational hard drive is taken. This snapshot includes basic drive information along with the S.M.A.R.T. statistics reported by that drive. The daily snapshot of one drive is one record or row of data. All of the drive snapshots for a given day are collected into a file consisting of a row for each active hard drive”</a:t>
            </a:r>
            <a:endParaRPr lang="en-US" i="1" dirty="0">
              <a:solidFill>
                <a:schemeClr val="bg1"/>
              </a:solidFill>
              <a:latin typeface="Arial" panose="020B0604020202020204" pitchFamily="34" charset="0"/>
              <a:cs typeface="Arial" panose="020B0604020202020204" pitchFamily="34" charset="0"/>
              <a:sym typeface="Trebuchet MS"/>
            </a:endParaRPr>
          </a:p>
          <a:p>
            <a:pPr marL="285750" lvl="0" indent="-285750">
              <a:lnSpc>
                <a:spcPct val="90000"/>
              </a:lnSpc>
              <a:spcBef>
                <a:spcPts val="1800"/>
              </a:spcBef>
              <a:spcAft>
                <a:spcPts val="0"/>
              </a:spcAft>
              <a:buClr>
                <a:schemeClr val="dk1"/>
              </a:buClr>
              <a:buSzPts val="200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18</a:t>
            </a:fld>
            <a:endParaRPr lang="en-US" dirty="0"/>
          </a:p>
        </p:txBody>
      </p:sp>
      <p:pic>
        <p:nvPicPr>
          <p:cNvPr id="6146" name="Picture 2" descr="Image result for Backblaze dataset">
            <a:extLst>
              <a:ext uri="{FF2B5EF4-FFF2-40B4-BE49-F238E27FC236}">
                <a16:creationId xmlns:a16="http://schemas.microsoft.com/office/drawing/2014/main" id="{3B88098A-CAEF-488F-B13A-0FE596E2197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38537" y="3012948"/>
            <a:ext cx="3895725" cy="21907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563BB6C-3479-4016-A392-E6A2820055FE}"/>
              </a:ext>
            </a:extLst>
          </p:cNvPr>
          <p:cNvSpPr/>
          <p:nvPr/>
        </p:nvSpPr>
        <p:spPr>
          <a:xfrm>
            <a:off x="4482003" y="5312084"/>
            <a:ext cx="5486400" cy="261610"/>
          </a:xfrm>
          <a:prstGeom prst="rect">
            <a:avLst/>
          </a:prstGeom>
        </p:spPr>
        <p:txBody>
          <a:bodyPr>
            <a:spAutoFit/>
          </a:bodyPr>
          <a:lstStyle/>
          <a:p>
            <a:r>
              <a:rPr lang="en-US" sz="1100" i="1" dirty="0">
                <a:solidFill>
                  <a:schemeClr val="tx1">
                    <a:lumMod val="50000"/>
                  </a:schemeClr>
                </a:solidFill>
              </a:rPr>
              <a:t>Image credit: </a:t>
            </a:r>
            <a:r>
              <a:rPr lang="en-US" sz="1100" i="1" dirty="0" err="1">
                <a:solidFill>
                  <a:schemeClr val="tx1">
                    <a:lumMod val="50000"/>
                  </a:schemeClr>
                </a:solidFill>
              </a:rPr>
              <a:t>Blackblaze</a:t>
            </a:r>
            <a:r>
              <a:rPr lang="en-US" sz="1100" i="1" dirty="0">
                <a:solidFill>
                  <a:schemeClr val="tx1">
                    <a:lumMod val="50000"/>
                  </a:schemeClr>
                </a:solidFill>
              </a:rPr>
              <a:t> website</a:t>
            </a:r>
          </a:p>
        </p:txBody>
      </p:sp>
    </p:spTree>
    <p:extLst>
      <p:ext uri="{BB962C8B-B14F-4D97-AF65-F5344CB8AC3E}">
        <p14:creationId xmlns:p14="http://schemas.microsoft.com/office/powerpoint/2010/main" val="160033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THE BACKBLAZE DATA FORMAT</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725466"/>
            <a:ext cx="9759140" cy="3490186"/>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Date</a:t>
            </a:r>
            <a:r>
              <a:rPr lang="en-US" dirty="0">
                <a:solidFill>
                  <a:schemeClr val="bg1"/>
                </a:solidFill>
                <a:latin typeface="Arial" panose="020B0604020202020204" pitchFamily="34" charset="0"/>
                <a:cs typeface="Arial" panose="020B0604020202020204" pitchFamily="34" charset="0"/>
              </a:rPr>
              <a:t> – The date of the file in </a:t>
            </a:r>
            <a:r>
              <a:rPr lang="en-US" dirty="0" err="1">
                <a:solidFill>
                  <a:schemeClr val="bg1"/>
                </a:solidFill>
                <a:latin typeface="Arial" panose="020B0604020202020204" pitchFamily="34" charset="0"/>
                <a:cs typeface="Arial" panose="020B0604020202020204" pitchFamily="34" charset="0"/>
              </a:rPr>
              <a:t>yyyy</a:t>
            </a:r>
            <a:r>
              <a:rPr lang="en-US" dirty="0">
                <a:solidFill>
                  <a:schemeClr val="bg1"/>
                </a:solidFill>
                <a:latin typeface="Arial" panose="020B0604020202020204" pitchFamily="34" charset="0"/>
                <a:cs typeface="Arial" panose="020B0604020202020204" pitchFamily="34" charset="0"/>
              </a:rPr>
              <a:t>-mm-dd format.</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Serial Number </a:t>
            </a:r>
            <a:r>
              <a:rPr lang="en-US" dirty="0">
                <a:solidFill>
                  <a:schemeClr val="bg1"/>
                </a:solidFill>
                <a:latin typeface="Arial" panose="020B0604020202020204" pitchFamily="34" charset="0"/>
                <a:cs typeface="Arial" panose="020B0604020202020204" pitchFamily="34" charset="0"/>
              </a:rPr>
              <a:t>– The manufacturer-assigned serial number of the drive.</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Model</a:t>
            </a:r>
            <a:r>
              <a:rPr lang="en-US" dirty="0">
                <a:solidFill>
                  <a:schemeClr val="bg1"/>
                </a:solidFill>
                <a:latin typeface="Arial" panose="020B0604020202020204" pitchFamily="34" charset="0"/>
                <a:cs typeface="Arial" panose="020B0604020202020204" pitchFamily="34" charset="0"/>
              </a:rPr>
              <a:t> – The manufacturer-assigned model number of the drive.</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Capacity</a:t>
            </a:r>
            <a:r>
              <a:rPr lang="en-US" dirty="0">
                <a:solidFill>
                  <a:schemeClr val="bg1"/>
                </a:solidFill>
                <a:latin typeface="Arial" panose="020B0604020202020204" pitchFamily="34" charset="0"/>
                <a:cs typeface="Arial" panose="020B0604020202020204" pitchFamily="34" charset="0"/>
              </a:rPr>
              <a:t> – The drive capacity in bytes.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Failure</a:t>
            </a:r>
            <a:r>
              <a:rPr lang="en-US" dirty="0">
                <a:solidFill>
                  <a:schemeClr val="bg1"/>
                </a:solidFill>
                <a:latin typeface="Arial" panose="020B0604020202020204" pitchFamily="34" charset="0"/>
                <a:cs typeface="Arial" panose="020B0604020202020204" pitchFamily="34" charset="0"/>
              </a:rPr>
              <a:t> – Contains a “0” if the drive is OK. Contains a “1” if this is the last day the drive was operational before failing.</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2015-2017 SMART Stats </a:t>
            </a:r>
            <a:r>
              <a:rPr lang="en-US" dirty="0">
                <a:solidFill>
                  <a:schemeClr val="bg1"/>
                </a:solidFill>
                <a:latin typeface="Arial" panose="020B0604020202020204" pitchFamily="34" charset="0"/>
                <a:cs typeface="Arial" panose="020B0604020202020204" pitchFamily="34" charset="0"/>
              </a:rPr>
              <a:t>– 90 columns of data, that are the Raw and Normalized values for 45 different SMART stats as reported by the given drive. Each value is the number reported by the drive.</a:t>
            </a: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19</a:t>
            </a:fld>
            <a:endParaRPr lang="en-US" dirty="0"/>
          </a:p>
        </p:txBody>
      </p:sp>
      <p:sp>
        <p:nvSpPr>
          <p:cNvPr id="2" name="Rectangle 1">
            <a:extLst>
              <a:ext uri="{FF2B5EF4-FFF2-40B4-BE49-F238E27FC236}">
                <a16:creationId xmlns:a16="http://schemas.microsoft.com/office/drawing/2014/main" id="{0714F05A-F3E2-4613-87E1-E4D1036DFF08}"/>
              </a:ext>
            </a:extLst>
          </p:cNvPr>
          <p:cNvSpPr/>
          <p:nvPr/>
        </p:nvSpPr>
        <p:spPr>
          <a:xfrm>
            <a:off x="2487168" y="944586"/>
            <a:ext cx="7242048" cy="369332"/>
          </a:xfrm>
          <a:prstGeom prst="rect">
            <a:avLst/>
          </a:prstGeom>
        </p:spPr>
        <p:txBody>
          <a:bodyPr wrap="square">
            <a:spAutoFit/>
          </a:bodyPr>
          <a:lstStyle/>
          <a:p>
            <a:r>
              <a:rPr lang="en-US" dirty="0">
                <a:hlinkClick r:id="rId3"/>
              </a:rPr>
              <a:t>https://www.backblaze.com/b2/hard-drive-test-data.html</a:t>
            </a:r>
            <a:endParaRPr lang="en-US" dirty="0"/>
          </a:p>
        </p:txBody>
      </p:sp>
    </p:spTree>
    <p:extLst>
      <p:ext uri="{BB962C8B-B14F-4D97-AF65-F5344CB8AC3E}">
        <p14:creationId xmlns:p14="http://schemas.microsoft.com/office/powerpoint/2010/main" val="384196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Shape 570"/>
          <p:cNvSpPr/>
          <p:nvPr/>
        </p:nvSpPr>
        <p:spPr>
          <a:xfrm>
            <a:off x="0" y="12526"/>
            <a:ext cx="4388885" cy="6172199"/>
          </a:xfrm>
          <a:prstGeom prst="rect">
            <a:avLst/>
          </a:prstGeom>
          <a:solidFill>
            <a:schemeClr val="lt2"/>
          </a:solidFill>
          <a:ln>
            <a:noFill/>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71" name="Shape 571"/>
          <p:cNvSpPr txBox="1"/>
          <p:nvPr/>
        </p:nvSpPr>
        <p:spPr>
          <a:xfrm>
            <a:off x="0" y="2790633"/>
            <a:ext cx="4388885" cy="590931"/>
          </a:xfrm>
          <a:prstGeom prst="rect">
            <a:avLst/>
          </a:prstGeom>
          <a:noFill/>
          <a:ln>
            <a:noFill/>
          </a:ln>
        </p:spPr>
        <p:txBody>
          <a:bodyPr lIns="91425" tIns="45700" rIns="91425" bIns="457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Pct val="25000"/>
              <a:buFont typeface="Arial"/>
              <a:buNone/>
              <a:tabLst/>
              <a:defRPr/>
            </a:pPr>
            <a:r>
              <a:rPr kumimoji="0" lang="en-US" sz="3600" b="1" i="0" u="none" strike="noStrike" kern="0" cap="none" spc="0" normalizeH="0" baseline="0" noProof="0" dirty="0">
                <a:ln>
                  <a:noFill/>
                </a:ln>
                <a:effectLst/>
                <a:uLnTx/>
                <a:uFillTx/>
                <a:latin typeface="Arial" panose="020B0604020202020204" pitchFamily="34" charset="0"/>
                <a:ea typeface="Arial"/>
                <a:cs typeface="Arial" panose="020B0604020202020204" pitchFamily="34" charset="0"/>
                <a:sym typeface="Arial"/>
              </a:rPr>
              <a:t>AGENDA</a:t>
            </a:r>
          </a:p>
        </p:txBody>
      </p:sp>
      <p:sp>
        <p:nvSpPr>
          <p:cNvPr id="572" name="Shape 572"/>
          <p:cNvSpPr txBox="1"/>
          <p:nvPr/>
        </p:nvSpPr>
        <p:spPr>
          <a:xfrm>
            <a:off x="4896464" y="870112"/>
            <a:ext cx="5751870" cy="4431983"/>
          </a:xfrm>
          <a:prstGeom prst="rect">
            <a:avLst/>
          </a:prstGeom>
          <a:noFill/>
          <a:ln>
            <a:noFill/>
          </a:ln>
        </p:spPr>
        <p:txBody>
          <a:bodyPr lIns="91425" tIns="45700" rIns="91425" bIns="45700" anchor="ctr" anchorCtr="0">
            <a:noAutofit/>
          </a:bodyPr>
          <a:lstStyle/>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 The Learning Platform</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 The Team</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 Workshop Perspective</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 Introduction to Predictive Maintenance</a:t>
            </a:r>
          </a:p>
          <a:p>
            <a:pPr marL="285750" indent="-285750">
              <a:buFont typeface="Arial" panose="020B0604020202020204" pitchFamily="34" charset="0"/>
              <a:buChar char="•"/>
            </a:pPr>
            <a:endParaRPr lang="en-US" kern="0" dirty="0">
              <a:solidFill>
                <a:schemeClr val="bg1"/>
              </a:solidFill>
              <a:latin typeface="Arial" panose="020B0604020202020204" pitchFamily="34" charset="0"/>
              <a:ea typeface="Arial"/>
              <a:cs typeface="Arial" panose="020B0604020202020204" pitchFamily="34" charset="0"/>
              <a:sym typeface="Arial"/>
            </a:endParaRPr>
          </a:p>
          <a:p>
            <a:pPr marL="342900" lvl="0" indent="-342900" defTabSz="914400" fontAlgn="auto">
              <a:lnSpc>
                <a:spcPct val="90000"/>
              </a:lnSpc>
              <a:spcBef>
                <a:spcPts val="0"/>
              </a:spcBef>
              <a:spcAft>
                <a:spcPts val="0"/>
              </a:spcAft>
              <a:buClr>
                <a:srgbClr val="000000"/>
              </a:buClr>
              <a:buSzPct val="100000"/>
              <a:buFont typeface="Arial"/>
              <a:buChar char="•"/>
              <a:defRPr/>
            </a:pPr>
            <a:r>
              <a:rPr lang="en-US" dirty="0">
                <a:solidFill>
                  <a:schemeClr val="bg1"/>
                </a:solidFill>
                <a:latin typeface="Arial" panose="020B0604020202020204" pitchFamily="34" charset="0"/>
                <a:cs typeface="Arial" panose="020B0604020202020204" pitchFamily="34" charset="0"/>
              </a:rPr>
              <a:t>The </a:t>
            </a:r>
            <a:r>
              <a:rPr lang="en-US" dirty="0" err="1">
                <a:solidFill>
                  <a:schemeClr val="bg1"/>
                </a:solidFill>
                <a:latin typeface="Arial" panose="020B0604020202020204" pitchFamily="34" charset="0"/>
                <a:cs typeface="Arial" panose="020B0604020202020204" pitchFamily="34" charset="0"/>
              </a:rPr>
              <a:t>XGBoost</a:t>
            </a:r>
            <a:r>
              <a:rPr lang="en-US" dirty="0">
                <a:solidFill>
                  <a:schemeClr val="bg1"/>
                </a:solidFill>
                <a:latin typeface="Arial" panose="020B0604020202020204" pitchFamily="34" charset="0"/>
                <a:cs typeface="Arial" panose="020B0604020202020204" pitchFamily="34" charset="0"/>
              </a:rPr>
              <a:t> Algorithm</a:t>
            </a:r>
          </a:p>
          <a:p>
            <a:pPr marL="342900" lvl="0" indent="-342900" defTabSz="914400" fontAlgn="auto">
              <a:lnSpc>
                <a:spcPct val="90000"/>
              </a:lnSpc>
              <a:spcBef>
                <a:spcPts val="0"/>
              </a:spcBef>
              <a:spcAft>
                <a:spcPts val="0"/>
              </a:spcAft>
              <a:buClr>
                <a:srgbClr val="000000"/>
              </a:buClr>
              <a:buSzPct val="100000"/>
              <a:buFont typeface="Arial"/>
              <a:buChar char="•"/>
              <a:defRPr/>
            </a:pPr>
            <a:endParaRPr lang="en-US" kern="0" dirty="0">
              <a:solidFill>
                <a:schemeClr val="bg1"/>
              </a:solidFill>
              <a:latin typeface="Arial" panose="020B0604020202020204" pitchFamily="34" charset="0"/>
              <a:ea typeface="Arial"/>
              <a:cs typeface="Arial" panose="020B0604020202020204" pitchFamily="34" charset="0"/>
              <a:sym typeface="Arial"/>
            </a:endParaRPr>
          </a:p>
          <a:p>
            <a:pPr marL="342900" lvl="0" indent="-342900" defTabSz="914400" fontAlgn="auto">
              <a:lnSpc>
                <a:spcPct val="90000"/>
              </a:lnSpc>
              <a:spcBef>
                <a:spcPts val="0"/>
              </a:spcBef>
              <a:spcAft>
                <a:spcPts val="0"/>
              </a:spcAft>
              <a:buClr>
                <a:srgbClr val="000000"/>
              </a:buClr>
              <a:buSzPct val="100000"/>
              <a:buFont typeface="Arial"/>
              <a:buChar char="•"/>
              <a:defRPr/>
            </a:pPr>
            <a:r>
              <a:rPr lang="en-US" dirty="0">
                <a:solidFill>
                  <a:schemeClr val="bg1"/>
                </a:solidFill>
                <a:latin typeface="Arial" panose="020B0604020202020204" pitchFamily="34" charset="0"/>
                <a:cs typeface="Arial" panose="020B0604020202020204" pitchFamily="34" charset="0"/>
              </a:rPr>
              <a:t>Methodology</a:t>
            </a:r>
          </a:p>
          <a:p>
            <a:pPr marL="342900" lvl="0" indent="-342900" defTabSz="914400" fontAlgn="auto">
              <a:lnSpc>
                <a:spcPct val="90000"/>
              </a:lnSpc>
              <a:spcBef>
                <a:spcPts val="0"/>
              </a:spcBef>
              <a:spcAft>
                <a:spcPts val="0"/>
              </a:spcAft>
              <a:buClr>
                <a:srgbClr val="000000"/>
              </a:buClr>
              <a:buSzPct val="100000"/>
              <a:buFont typeface="Arial"/>
              <a:buChar char="•"/>
              <a:defRPr/>
            </a:pPr>
            <a:endParaRPr lang="en-US" dirty="0">
              <a:solidFill>
                <a:schemeClr val="bg1"/>
              </a:solidFill>
              <a:latin typeface="Arial" panose="020B0604020202020204" pitchFamily="34" charset="0"/>
              <a:cs typeface="Arial" panose="020B0604020202020204" pitchFamily="34" charset="0"/>
            </a:endParaRPr>
          </a:p>
          <a:p>
            <a:pPr marL="342900" lvl="0" indent="-342900" defTabSz="914400" fontAlgn="auto">
              <a:lnSpc>
                <a:spcPct val="90000"/>
              </a:lnSpc>
              <a:spcBef>
                <a:spcPts val="0"/>
              </a:spcBef>
              <a:spcAft>
                <a:spcPts val="0"/>
              </a:spcAft>
              <a:buClr>
                <a:srgbClr val="000000"/>
              </a:buClr>
              <a:buSzPct val="100000"/>
              <a:buFont typeface="Arial"/>
              <a:buChar char="•"/>
              <a:defRPr/>
            </a:pPr>
            <a:r>
              <a:rPr lang="en-US" dirty="0">
                <a:solidFill>
                  <a:schemeClr val="bg1"/>
                </a:solidFill>
                <a:latin typeface="Arial" panose="020B0604020202020204" pitchFamily="34" charset="0"/>
                <a:cs typeface="Arial" panose="020B0604020202020204" pitchFamily="34" charset="0"/>
              </a:rPr>
              <a:t>Model Accuracy</a:t>
            </a:r>
          </a:p>
        </p:txBody>
      </p:sp>
      <p:sp>
        <p:nvSpPr>
          <p:cNvPr id="3" name="Slide Number Placeholder 2">
            <a:extLst>
              <a:ext uri="{FF2B5EF4-FFF2-40B4-BE49-F238E27FC236}">
                <a16:creationId xmlns:a16="http://schemas.microsoft.com/office/drawing/2014/main" id="{53A7E83B-267D-4F45-B922-46CAC83541E1}"/>
              </a:ext>
            </a:extLst>
          </p:cNvPr>
          <p:cNvSpPr>
            <a:spLocks noGrp="1"/>
          </p:cNvSpPr>
          <p:nvPr>
            <p:ph type="sldNum" sz="quarter" idx="4"/>
          </p:nvPr>
        </p:nvSpPr>
        <p:spPr/>
        <p:txBody>
          <a:bodyPr/>
          <a:lstStyle/>
          <a:p>
            <a:fld id="{D1EEACBE-03EC-4E7A-962F-F75CCA5C4C08}" type="slidenum">
              <a:rPr lang="en-US" smtClean="0"/>
              <a:pPr/>
              <a:t>2</a:t>
            </a:fld>
            <a:endParaRPr lang="en-US" dirty="0"/>
          </a:p>
        </p:txBody>
      </p:sp>
    </p:spTree>
    <p:extLst>
      <p:ext uri="{BB962C8B-B14F-4D97-AF65-F5344CB8AC3E}">
        <p14:creationId xmlns:p14="http://schemas.microsoft.com/office/powerpoint/2010/main" val="2649203447"/>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DATA PREPARATION THOUGHTS</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725466"/>
            <a:ext cx="9759140" cy="1551194"/>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Successful model creation is very dependent on data quality</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Time Series sensor data is notoriously ‘jittery’ and has ‘holes’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While we walk through some of the preparation, for Lab 3, we filled in the holes to ensure similar time length sequences using a ‘Forward Fill’ technique</a:t>
            </a:r>
            <a:endParaRPr lang="en-US" dirty="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20</a:t>
            </a:fld>
            <a:endParaRPr lang="en-US" dirty="0"/>
          </a:p>
        </p:txBody>
      </p:sp>
      <p:sp>
        <p:nvSpPr>
          <p:cNvPr id="2" name="Rectangle 1">
            <a:extLst>
              <a:ext uri="{FF2B5EF4-FFF2-40B4-BE49-F238E27FC236}">
                <a16:creationId xmlns:a16="http://schemas.microsoft.com/office/drawing/2014/main" id="{0714F05A-F3E2-4613-87E1-E4D1036DFF08}"/>
              </a:ext>
            </a:extLst>
          </p:cNvPr>
          <p:cNvSpPr/>
          <p:nvPr/>
        </p:nvSpPr>
        <p:spPr>
          <a:xfrm>
            <a:off x="2487168" y="944586"/>
            <a:ext cx="7242048" cy="369332"/>
          </a:xfrm>
          <a:prstGeom prst="rect">
            <a:avLst/>
          </a:prstGeom>
        </p:spPr>
        <p:txBody>
          <a:bodyPr wrap="square">
            <a:spAutoFit/>
          </a:bodyPr>
          <a:lstStyle/>
          <a:p>
            <a:r>
              <a:rPr lang="en-US" dirty="0">
                <a:hlinkClick r:id="rId3"/>
              </a:rPr>
              <a:t>https://www.backblaze.com/b2/hard-drive-test-data.html</a:t>
            </a:r>
            <a:endParaRPr lang="en-US" dirty="0"/>
          </a:p>
        </p:txBody>
      </p:sp>
    </p:spTree>
    <p:extLst>
      <p:ext uri="{BB962C8B-B14F-4D97-AF65-F5344CB8AC3E}">
        <p14:creationId xmlns:p14="http://schemas.microsoft.com/office/powerpoint/2010/main" val="1667162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a:t>Methodology</a:t>
            </a:r>
          </a:p>
        </p:txBody>
      </p:sp>
    </p:spTree>
    <p:extLst>
      <p:ext uri="{BB962C8B-B14F-4D97-AF65-F5344CB8AC3E}">
        <p14:creationId xmlns:p14="http://schemas.microsoft.com/office/powerpoint/2010/main" val="10432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Exercise</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725466"/>
            <a:ext cx="9759140" cy="1782026"/>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Train </a:t>
            </a:r>
            <a:r>
              <a:rPr lang="en-US" b="1" dirty="0" err="1">
                <a:solidFill>
                  <a:schemeClr val="bg1"/>
                </a:solidFill>
                <a:latin typeface="Arial" panose="020B0604020202020204" pitchFamily="34" charset="0"/>
                <a:cs typeface="Arial" panose="020B0604020202020204" pitchFamily="34" charset="0"/>
              </a:rPr>
              <a:t>XGBoost</a:t>
            </a:r>
            <a:r>
              <a:rPr lang="en-US" b="1" dirty="0">
                <a:solidFill>
                  <a:schemeClr val="bg1"/>
                </a:solidFill>
                <a:latin typeface="Arial" panose="020B0604020202020204" pitchFamily="34" charset="0"/>
                <a:cs typeface="Arial" panose="020B0604020202020204" pitchFamily="34" charset="0"/>
              </a:rPr>
              <a:t> on CPUs using Pandas’ </a:t>
            </a:r>
            <a:r>
              <a:rPr lang="en-US" b="1" dirty="0" err="1">
                <a:solidFill>
                  <a:schemeClr val="bg1"/>
                </a:solidFill>
                <a:latin typeface="Arial" panose="020B0604020202020204" pitchFamily="34" charset="0"/>
                <a:cs typeface="Arial" panose="020B0604020202020204" pitchFamily="34" charset="0"/>
              </a:rPr>
              <a:t>DataFrame</a:t>
            </a:r>
            <a:endParaRPr lang="en-US" b="1" dirty="0">
              <a:solidFill>
                <a:schemeClr val="bg1"/>
              </a:solidFill>
              <a:latin typeface="Arial" panose="020B0604020202020204" pitchFamily="34" charset="0"/>
              <a:cs typeface="Arial" panose="020B0604020202020204" pitchFamily="34" charset="0"/>
            </a:endParaRPr>
          </a:p>
          <a:p>
            <a:pPr marL="28575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Train </a:t>
            </a:r>
            <a:r>
              <a:rPr lang="en-US" b="1" dirty="0" err="1">
                <a:solidFill>
                  <a:schemeClr val="bg1"/>
                </a:solidFill>
                <a:latin typeface="Arial" panose="020B0604020202020204" pitchFamily="34" charset="0"/>
                <a:cs typeface="Arial" panose="020B0604020202020204" pitchFamily="34" charset="0"/>
              </a:rPr>
              <a:t>XGBoost</a:t>
            </a:r>
            <a:r>
              <a:rPr lang="en-US" b="1" dirty="0">
                <a:solidFill>
                  <a:schemeClr val="bg1"/>
                </a:solidFill>
                <a:latin typeface="Arial" panose="020B0604020202020204" pitchFamily="34" charset="0"/>
                <a:cs typeface="Arial" panose="020B0604020202020204" pitchFamily="34" charset="0"/>
              </a:rPr>
              <a:t> on GPUs using Pandas’ </a:t>
            </a:r>
            <a:r>
              <a:rPr lang="en-US" b="1" dirty="0" err="1">
                <a:solidFill>
                  <a:schemeClr val="bg1"/>
                </a:solidFill>
                <a:latin typeface="Arial" panose="020B0604020202020204" pitchFamily="34" charset="0"/>
                <a:cs typeface="Arial" panose="020B0604020202020204" pitchFamily="34" charset="0"/>
              </a:rPr>
              <a:t>DataFrame</a:t>
            </a:r>
            <a:endParaRPr lang="en-US" b="1" dirty="0">
              <a:solidFill>
                <a:schemeClr val="bg1"/>
              </a:solidFill>
              <a:latin typeface="Arial" panose="020B0604020202020204" pitchFamily="34" charset="0"/>
              <a:cs typeface="Arial" panose="020B0604020202020204" pitchFamily="34" charset="0"/>
            </a:endParaRPr>
          </a:p>
          <a:p>
            <a:pPr marL="28575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Train </a:t>
            </a:r>
            <a:r>
              <a:rPr lang="en-US" b="1" dirty="0" err="1">
                <a:solidFill>
                  <a:schemeClr val="bg1"/>
                </a:solidFill>
                <a:latin typeface="Arial" panose="020B0604020202020204" pitchFamily="34" charset="0"/>
                <a:cs typeface="Arial" panose="020B0604020202020204" pitchFamily="34" charset="0"/>
              </a:rPr>
              <a:t>XGBoost</a:t>
            </a:r>
            <a:r>
              <a:rPr lang="en-US" b="1" dirty="0">
                <a:solidFill>
                  <a:schemeClr val="bg1"/>
                </a:solidFill>
                <a:latin typeface="Arial" panose="020B0604020202020204" pitchFamily="34" charset="0"/>
                <a:cs typeface="Arial" panose="020B0604020202020204" pitchFamily="34" charset="0"/>
              </a:rPr>
              <a:t> on GPUs using </a:t>
            </a:r>
            <a:r>
              <a:rPr lang="en-US" b="1" dirty="0">
                <a:solidFill>
                  <a:schemeClr val="tx2"/>
                </a:solidFill>
                <a:latin typeface="Arial" panose="020B0604020202020204" pitchFamily="34" charset="0"/>
                <a:cs typeface="Arial" panose="020B0604020202020204" pitchFamily="34" charset="0"/>
              </a:rPr>
              <a:t>RAPIDS’ </a:t>
            </a:r>
            <a:r>
              <a:rPr lang="en-US" b="1" dirty="0" err="1">
                <a:solidFill>
                  <a:schemeClr val="tx2"/>
                </a:solidFill>
                <a:latin typeface="Arial" panose="020B0604020202020204" pitchFamily="34" charset="0"/>
                <a:cs typeface="Arial" panose="020B0604020202020204" pitchFamily="34" charset="0"/>
              </a:rPr>
              <a:t>cuDF</a:t>
            </a:r>
            <a:endParaRPr lang="en-US" dirty="0">
              <a:solidFill>
                <a:schemeClr val="tx2"/>
              </a:solidFill>
              <a:latin typeface="Arial" panose="020B0604020202020204" pitchFamily="34" charset="0"/>
              <a:cs typeface="Arial" panose="020B0604020202020204" pitchFamily="34" charset="0"/>
            </a:endParaRPr>
          </a:p>
          <a:p>
            <a:pPr marL="285750" lvl="0" indent="-285750">
              <a:lnSpc>
                <a:spcPct val="90000"/>
              </a:lnSpc>
              <a:spcBef>
                <a:spcPts val="1800"/>
              </a:spcBef>
              <a:spcAft>
                <a:spcPts val="0"/>
              </a:spcAft>
              <a:buClr>
                <a:schemeClr val="dk1"/>
              </a:buClr>
              <a:buSzPts val="200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22</a:t>
            </a:fld>
            <a:endParaRPr lang="en-US" dirty="0"/>
          </a:p>
        </p:txBody>
      </p:sp>
    </p:spTree>
    <p:extLst>
      <p:ext uri="{BB962C8B-B14F-4D97-AF65-F5344CB8AC3E}">
        <p14:creationId xmlns:p14="http://schemas.microsoft.com/office/powerpoint/2010/main" val="290205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WHAT IS RAPIDS CUDF?</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725466"/>
            <a:ext cx="9759140" cy="2566857"/>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The </a:t>
            </a:r>
            <a:r>
              <a:rPr lang="en-US" dirty="0">
                <a:solidFill>
                  <a:schemeClr val="tx2"/>
                </a:solidFill>
                <a:latin typeface="Arial" panose="020B0604020202020204" pitchFamily="34" charset="0"/>
                <a:cs typeface="Arial" panose="020B0604020202020204" pitchFamily="34" charset="0"/>
              </a:rPr>
              <a:t>RAPIDS</a:t>
            </a:r>
            <a:r>
              <a:rPr lang="en-US" dirty="0">
                <a:solidFill>
                  <a:schemeClr val="bg1"/>
                </a:solidFill>
                <a:latin typeface="Arial" panose="020B0604020202020204" pitchFamily="34" charset="0"/>
                <a:cs typeface="Arial" panose="020B0604020202020204" pitchFamily="34" charset="0"/>
              </a:rPr>
              <a:t> suite of open source software libraries aim to enable execution of end-to-end data science and analytics pipelines entirely on GPUs. RAPIDS uses NVIDIA CUDA primitives for low-level compute optimization and is exposed to GPU parallelism and high-bandwidth memory speed through user-friendly Python interfaces.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Built based on the Apache Arrow columnar memory format, </a:t>
            </a:r>
            <a:r>
              <a:rPr lang="en-US" dirty="0" err="1">
                <a:solidFill>
                  <a:schemeClr val="tx2"/>
                </a:solidFill>
                <a:latin typeface="Arial" panose="020B0604020202020204" pitchFamily="34" charset="0"/>
                <a:cs typeface="Arial" panose="020B0604020202020204" pitchFamily="34" charset="0"/>
              </a:rPr>
              <a:t>cuDF</a:t>
            </a:r>
            <a:r>
              <a:rPr lang="en-US" dirty="0">
                <a:solidFill>
                  <a:schemeClr val="bg1"/>
                </a:solidFill>
                <a:latin typeface="Arial" panose="020B0604020202020204" pitchFamily="34" charset="0"/>
                <a:cs typeface="Arial" panose="020B0604020202020204" pitchFamily="34" charset="0"/>
              </a:rPr>
              <a:t> is a GPU </a:t>
            </a:r>
            <a:r>
              <a:rPr lang="en-US" dirty="0" err="1">
                <a:solidFill>
                  <a:schemeClr val="bg1"/>
                </a:solidFill>
                <a:latin typeface="Arial" panose="020B0604020202020204" pitchFamily="34" charset="0"/>
                <a:cs typeface="Arial" panose="020B0604020202020204" pitchFamily="34" charset="0"/>
              </a:rPr>
              <a:t>DataFrame</a:t>
            </a:r>
            <a:r>
              <a:rPr lang="en-US" dirty="0">
                <a:solidFill>
                  <a:schemeClr val="bg1"/>
                </a:solidFill>
                <a:latin typeface="Arial" panose="020B0604020202020204" pitchFamily="34" charset="0"/>
                <a:cs typeface="Arial" panose="020B0604020202020204" pitchFamily="34" charset="0"/>
              </a:rPr>
              <a:t> library for loading, joining, aggregating, filtering, and otherwise manipulating data. </a:t>
            </a:r>
            <a:r>
              <a:rPr lang="en-US" dirty="0" err="1">
                <a:solidFill>
                  <a:schemeClr val="bg1"/>
                </a:solidFill>
                <a:latin typeface="Arial" panose="020B0604020202020204" pitchFamily="34" charset="0"/>
                <a:cs typeface="Arial" panose="020B0604020202020204" pitchFamily="34" charset="0"/>
              </a:rPr>
              <a:t>cuDF</a:t>
            </a:r>
            <a:r>
              <a:rPr lang="en-US" dirty="0">
                <a:solidFill>
                  <a:schemeClr val="bg1"/>
                </a:solidFill>
                <a:latin typeface="Arial" panose="020B0604020202020204" pitchFamily="34" charset="0"/>
                <a:cs typeface="Arial" panose="020B0604020202020204" pitchFamily="34" charset="0"/>
              </a:rPr>
              <a:t> provides a pandas-like API that will be familiar to data engineers &amp; data scientists, so they can use it to easily accelerate their workflows without going into the details of CUDA programming.</a:t>
            </a: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23</a:t>
            </a:fld>
            <a:endParaRPr lang="en-US" dirty="0"/>
          </a:p>
        </p:txBody>
      </p:sp>
    </p:spTree>
    <p:extLst>
      <p:ext uri="{BB962C8B-B14F-4D97-AF65-F5344CB8AC3E}">
        <p14:creationId xmlns:p14="http://schemas.microsoft.com/office/powerpoint/2010/main" val="27755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WHAT IS RAPIDS CUDF?</a:t>
            </a:r>
            <a:endParaRPr lang="en-US" sz="3200" cap="none"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24</a:t>
            </a:fld>
            <a:endParaRPr lang="en-US" dirty="0"/>
          </a:p>
        </p:txBody>
      </p:sp>
      <p:pic>
        <p:nvPicPr>
          <p:cNvPr id="7170" name="Picture 2" descr="https://github.com/rapidsai/cudf/raw/branch-0.9/img/rapids_arrow.png">
            <a:extLst>
              <a:ext uri="{FF2B5EF4-FFF2-40B4-BE49-F238E27FC236}">
                <a16:creationId xmlns:a16="http://schemas.microsoft.com/office/drawing/2014/main" id="{3D213ED9-0C21-403F-B46E-F6D0ED28F11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25396" y="1508566"/>
            <a:ext cx="6922008" cy="36713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8FADD0B-4947-4BE0-9742-96D1EA90F52A}"/>
              </a:ext>
            </a:extLst>
          </p:cNvPr>
          <p:cNvSpPr/>
          <p:nvPr/>
        </p:nvSpPr>
        <p:spPr>
          <a:xfrm>
            <a:off x="2157984" y="3493008"/>
            <a:ext cx="1399032" cy="841248"/>
          </a:xfrm>
          <a:prstGeom prst="rect">
            <a:avLst/>
          </a:prstGeom>
          <a:noFill/>
          <a:ln w="349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106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a:t>Model Accuracy</a:t>
            </a:r>
          </a:p>
        </p:txBody>
      </p:sp>
    </p:spTree>
    <p:extLst>
      <p:ext uri="{BB962C8B-B14F-4D97-AF65-F5344CB8AC3E}">
        <p14:creationId xmlns:p14="http://schemas.microsoft.com/office/powerpoint/2010/main" val="704907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HOW TO MEASURE MODEL ACCURACY</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725466"/>
            <a:ext cx="9759140" cy="341632"/>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Accuracy rate provides us with an overview of how well our model is performing: </a:t>
            </a: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26</a:t>
            </a:fld>
            <a:endParaRPr lang="en-US" dirty="0"/>
          </a:p>
        </p:txBody>
      </p:sp>
      <p:sp>
        <p:nvSpPr>
          <p:cNvPr id="2" name="Rectangle 1">
            <a:extLst>
              <a:ext uri="{FF2B5EF4-FFF2-40B4-BE49-F238E27FC236}">
                <a16:creationId xmlns:a16="http://schemas.microsoft.com/office/drawing/2014/main" id="{05E164C1-2E31-4B47-A183-FF9ED12EDE20}"/>
              </a:ext>
            </a:extLst>
          </p:cNvPr>
          <p:cNvSpPr/>
          <p:nvPr/>
        </p:nvSpPr>
        <p:spPr>
          <a:xfrm>
            <a:off x="932688" y="2313018"/>
            <a:ext cx="9541764" cy="230832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0000"/>
                </a:solidFill>
                <a:latin typeface="Helvetica Neue"/>
              </a:rPr>
              <a:t>True Positive (TP)</a:t>
            </a:r>
            <a:r>
              <a:rPr lang="en-US" dirty="0">
                <a:solidFill>
                  <a:srgbClr val="000000"/>
                </a:solidFill>
                <a:latin typeface="Helvetica Neue"/>
              </a:rPr>
              <a:t>: test correctly classifies the input as its true class (hard drive failed, and we classified it as fail)</a:t>
            </a:r>
          </a:p>
          <a:p>
            <a:pPr marL="285750" indent="-285750">
              <a:buFont typeface="Arial" panose="020B0604020202020204" pitchFamily="34" charset="0"/>
              <a:buChar char="•"/>
            </a:pPr>
            <a:r>
              <a:rPr lang="en-US" b="1" dirty="0">
                <a:solidFill>
                  <a:srgbClr val="000000"/>
                </a:solidFill>
                <a:latin typeface="Helvetica Neue"/>
              </a:rPr>
              <a:t>False Positive (FP)</a:t>
            </a:r>
            <a:r>
              <a:rPr lang="en-US" dirty="0">
                <a:solidFill>
                  <a:srgbClr val="000000"/>
                </a:solidFill>
                <a:latin typeface="Helvetica Neue"/>
              </a:rPr>
              <a:t>: test incorrectly classifies the input as a different class (hard drive is normal, but we classified it as fail)</a:t>
            </a:r>
          </a:p>
          <a:p>
            <a:pPr marL="285750" indent="-285750">
              <a:buFont typeface="Arial" panose="020B0604020202020204" pitchFamily="34" charset="0"/>
              <a:buChar char="•"/>
            </a:pPr>
            <a:r>
              <a:rPr lang="en-US" b="1" dirty="0">
                <a:solidFill>
                  <a:srgbClr val="000000"/>
                </a:solidFill>
                <a:latin typeface="Helvetica Neue"/>
              </a:rPr>
              <a:t>False Negative (FN)</a:t>
            </a:r>
            <a:r>
              <a:rPr lang="en-US" dirty="0">
                <a:solidFill>
                  <a:srgbClr val="000000"/>
                </a:solidFill>
                <a:latin typeface="Helvetica Neue"/>
              </a:rPr>
              <a:t>: test incorrectly misses to classify the input as the true class (hard drive failed but we classified as normal)</a:t>
            </a:r>
          </a:p>
          <a:p>
            <a:pPr marL="285750" indent="-285750">
              <a:buFont typeface="Arial" panose="020B0604020202020204" pitchFamily="34" charset="0"/>
              <a:buChar char="•"/>
            </a:pPr>
            <a:r>
              <a:rPr lang="en-US" b="1" dirty="0">
                <a:solidFill>
                  <a:srgbClr val="000000"/>
                </a:solidFill>
                <a:latin typeface="Helvetica Neue"/>
              </a:rPr>
              <a:t>True Negative (TN)</a:t>
            </a:r>
            <a:r>
              <a:rPr lang="en-US" dirty="0">
                <a:solidFill>
                  <a:srgbClr val="000000"/>
                </a:solidFill>
                <a:latin typeface="Helvetica Neue"/>
              </a:rPr>
              <a:t>: test correctly misses to classify the input to the class (hard drive is normal, and we classified as normal)</a:t>
            </a:r>
            <a:endParaRPr lang="en-US" b="0" i="0" dirty="0">
              <a:solidFill>
                <a:srgbClr val="000000"/>
              </a:solidFill>
              <a:effectLst/>
              <a:latin typeface="Helvetica Neue"/>
            </a:endParaRPr>
          </a:p>
        </p:txBody>
      </p:sp>
      <p:sp>
        <p:nvSpPr>
          <p:cNvPr id="6" name="Rectangle 5">
            <a:extLst>
              <a:ext uri="{FF2B5EF4-FFF2-40B4-BE49-F238E27FC236}">
                <a16:creationId xmlns:a16="http://schemas.microsoft.com/office/drawing/2014/main" id="{DB90DC91-85E3-4F7E-84D2-83C6BE8F5A0B}"/>
              </a:ext>
            </a:extLst>
          </p:cNvPr>
          <p:cNvSpPr/>
          <p:nvPr/>
        </p:nvSpPr>
        <p:spPr>
          <a:xfrm>
            <a:off x="932688" y="4707831"/>
            <a:ext cx="9541764" cy="64633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We need more insights into the accuracy. </a:t>
            </a:r>
            <a:r>
              <a:rPr lang="en-US" dirty="0">
                <a:solidFill>
                  <a:schemeClr val="accent5">
                    <a:lumMod val="60000"/>
                    <a:lumOff val="40000"/>
                  </a:schemeClr>
                </a:solidFill>
                <a:latin typeface="Arial" panose="020B0604020202020204" pitchFamily="34" charset="0"/>
                <a:cs typeface="Arial" panose="020B0604020202020204" pitchFamily="34" charset="0"/>
              </a:rPr>
              <a:t>Especially, since our dataset is imbalanced</a:t>
            </a:r>
            <a:r>
              <a:rPr lang="en-US" dirty="0">
                <a:solidFill>
                  <a:schemeClr val="bg1"/>
                </a:solidFill>
                <a:latin typeface="Arial" panose="020B0604020202020204" pitchFamily="34" charset="0"/>
                <a:cs typeface="Arial" panose="020B0604020202020204" pitchFamily="34" charset="0"/>
              </a:rPr>
              <a:t>, and we need to compromise some aspects of accuracy rate in favor of others</a:t>
            </a:r>
            <a:endParaRPr lang="en-US" dirty="0"/>
          </a:p>
        </p:txBody>
      </p:sp>
    </p:spTree>
    <p:extLst>
      <p:ext uri="{BB962C8B-B14F-4D97-AF65-F5344CB8AC3E}">
        <p14:creationId xmlns:p14="http://schemas.microsoft.com/office/powerpoint/2010/main" val="393663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HOW TO MEASURE MODEL ACCURACY</a:t>
            </a:r>
            <a:endParaRPr lang="en-US" sz="3200" cap="none"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27</a:t>
            </a:fld>
            <a:endParaRPr lang="en-US" dirty="0"/>
          </a:p>
        </p:txBody>
      </p:sp>
      <p:pic>
        <p:nvPicPr>
          <p:cNvPr id="7" name="Picture 6">
            <a:extLst>
              <a:ext uri="{FF2B5EF4-FFF2-40B4-BE49-F238E27FC236}">
                <a16:creationId xmlns:a16="http://schemas.microsoft.com/office/drawing/2014/main" id="{C60CEB53-D24C-45BD-8057-D4B0DAEAED4D}"/>
              </a:ext>
            </a:extLst>
          </p:cNvPr>
          <p:cNvPicPr>
            <a:picLocks noChangeAspect="1"/>
          </p:cNvPicPr>
          <p:nvPr/>
        </p:nvPicPr>
        <p:blipFill>
          <a:blip r:embed="rId3"/>
          <a:stretch>
            <a:fillRect/>
          </a:stretch>
        </p:blipFill>
        <p:spPr>
          <a:xfrm>
            <a:off x="6541578" y="1495247"/>
            <a:ext cx="2790825" cy="1028700"/>
          </a:xfrm>
          <a:prstGeom prst="rect">
            <a:avLst/>
          </a:prstGeom>
        </p:spPr>
      </p:pic>
      <p:pic>
        <p:nvPicPr>
          <p:cNvPr id="8" name="Picture 7">
            <a:extLst>
              <a:ext uri="{FF2B5EF4-FFF2-40B4-BE49-F238E27FC236}">
                <a16:creationId xmlns:a16="http://schemas.microsoft.com/office/drawing/2014/main" id="{933A361D-6410-4053-AD1B-40A45812F817}"/>
              </a:ext>
            </a:extLst>
          </p:cNvPr>
          <p:cNvPicPr>
            <a:picLocks noChangeAspect="1"/>
          </p:cNvPicPr>
          <p:nvPr/>
        </p:nvPicPr>
        <p:blipFill>
          <a:blip r:embed="rId4"/>
          <a:stretch>
            <a:fillRect/>
          </a:stretch>
        </p:blipFill>
        <p:spPr>
          <a:xfrm>
            <a:off x="6422515" y="2893948"/>
            <a:ext cx="3028950" cy="914400"/>
          </a:xfrm>
          <a:prstGeom prst="rect">
            <a:avLst/>
          </a:prstGeom>
        </p:spPr>
      </p:pic>
      <p:pic>
        <p:nvPicPr>
          <p:cNvPr id="9" name="Picture 8">
            <a:extLst>
              <a:ext uri="{FF2B5EF4-FFF2-40B4-BE49-F238E27FC236}">
                <a16:creationId xmlns:a16="http://schemas.microsoft.com/office/drawing/2014/main" id="{314B98D6-8AB3-4D0A-81F2-CF4FEA7E7060}"/>
              </a:ext>
            </a:extLst>
          </p:cNvPr>
          <p:cNvPicPr>
            <a:picLocks noChangeAspect="1"/>
          </p:cNvPicPr>
          <p:nvPr/>
        </p:nvPicPr>
        <p:blipFill>
          <a:blip r:embed="rId5"/>
          <a:stretch>
            <a:fillRect/>
          </a:stretch>
        </p:blipFill>
        <p:spPr>
          <a:xfrm>
            <a:off x="5670040" y="4305478"/>
            <a:ext cx="4533900" cy="742950"/>
          </a:xfrm>
          <a:prstGeom prst="rect">
            <a:avLst/>
          </a:prstGeom>
        </p:spPr>
      </p:pic>
      <p:sp>
        <p:nvSpPr>
          <p:cNvPr id="10" name="Rectangle 9">
            <a:extLst>
              <a:ext uri="{FF2B5EF4-FFF2-40B4-BE49-F238E27FC236}">
                <a16:creationId xmlns:a16="http://schemas.microsoft.com/office/drawing/2014/main" id="{F55E0320-A0A9-45CF-9188-866A88A13A78}"/>
              </a:ext>
            </a:extLst>
          </p:cNvPr>
          <p:cNvSpPr/>
          <p:nvPr/>
        </p:nvSpPr>
        <p:spPr>
          <a:xfrm>
            <a:off x="498348" y="1686431"/>
            <a:ext cx="5486400" cy="646331"/>
          </a:xfrm>
          <a:prstGeom prst="rect">
            <a:avLst/>
          </a:prstGeom>
        </p:spPr>
        <p:txBody>
          <a:bodyPr>
            <a:spAutoFit/>
          </a:bodyPr>
          <a:lstStyle/>
          <a:p>
            <a:r>
              <a:rPr lang="en-US">
                <a:solidFill>
                  <a:srgbClr val="000000"/>
                </a:solidFill>
                <a:latin typeface="Helvetica Neue"/>
              </a:rPr>
              <a:t>Recall is the </a:t>
            </a:r>
            <a:r>
              <a:rPr lang="en-US" dirty="0">
                <a:solidFill>
                  <a:srgbClr val="000000"/>
                </a:solidFill>
                <a:latin typeface="Helvetica Neue"/>
              </a:rPr>
              <a:t>ability of the model to identify all true positive samples of the dataset</a:t>
            </a:r>
            <a:endParaRPr lang="en-US" dirty="0"/>
          </a:p>
        </p:txBody>
      </p:sp>
      <p:sp>
        <p:nvSpPr>
          <p:cNvPr id="11" name="Rectangle 10">
            <a:extLst>
              <a:ext uri="{FF2B5EF4-FFF2-40B4-BE49-F238E27FC236}">
                <a16:creationId xmlns:a16="http://schemas.microsoft.com/office/drawing/2014/main" id="{70CD41F7-9F74-4426-949E-5E60565017BD}"/>
              </a:ext>
            </a:extLst>
          </p:cNvPr>
          <p:cNvSpPr/>
          <p:nvPr/>
        </p:nvSpPr>
        <p:spPr>
          <a:xfrm>
            <a:off x="498348" y="3027982"/>
            <a:ext cx="5486400" cy="646331"/>
          </a:xfrm>
          <a:prstGeom prst="rect">
            <a:avLst/>
          </a:prstGeom>
        </p:spPr>
        <p:txBody>
          <a:bodyPr>
            <a:spAutoFit/>
          </a:bodyPr>
          <a:lstStyle/>
          <a:p>
            <a:r>
              <a:rPr lang="en-US" dirty="0">
                <a:solidFill>
                  <a:srgbClr val="000000"/>
                </a:solidFill>
                <a:latin typeface="Helvetica Neue"/>
              </a:rPr>
              <a:t>The ability of the model to identify the relevant samples only</a:t>
            </a:r>
            <a:endParaRPr lang="en-US" dirty="0"/>
          </a:p>
        </p:txBody>
      </p:sp>
      <p:sp>
        <p:nvSpPr>
          <p:cNvPr id="12" name="Rectangle 11">
            <a:extLst>
              <a:ext uri="{FF2B5EF4-FFF2-40B4-BE49-F238E27FC236}">
                <a16:creationId xmlns:a16="http://schemas.microsoft.com/office/drawing/2014/main" id="{3E0AAD26-EE82-4D8A-81FD-F4A0CDD59062}"/>
              </a:ext>
            </a:extLst>
          </p:cNvPr>
          <p:cNvSpPr/>
          <p:nvPr/>
        </p:nvSpPr>
        <p:spPr>
          <a:xfrm>
            <a:off x="498348" y="4290535"/>
            <a:ext cx="4988052" cy="923330"/>
          </a:xfrm>
          <a:prstGeom prst="rect">
            <a:avLst/>
          </a:prstGeom>
        </p:spPr>
        <p:txBody>
          <a:bodyPr wrap="square">
            <a:spAutoFit/>
          </a:bodyPr>
          <a:lstStyle/>
          <a:p>
            <a:r>
              <a:rPr lang="en-US" dirty="0">
                <a:solidFill>
                  <a:srgbClr val="000000"/>
                </a:solidFill>
                <a:latin typeface="Helvetica Neue"/>
              </a:rPr>
              <a:t>F1 Score is generally considered a better overall measurement than accuracy when an uneven class distribution exists</a:t>
            </a:r>
            <a:endParaRPr lang="en-US" dirty="0"/>
          </a:p>
        </p:txBody>
      </p:sp>
    </p:spTree>
    <p:extLst>
      <p:ext uri="{BB962C8B-B14F-4D97-AF65-F5344CB8AC3E}">
        <p14:creationId xmlns:p14="http://schemas.microsoft.com/office/powerpoint/2010/main" val="5620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STARTING the lab</a:t>
            </a:r>
          </a:p>
        </p:txBody>
      </p:sp>
    </p:spTree>
    <p:extLst>
      <p:ext uri="{BB962C8B-B14F-4D97-AF65-F5344CB8AC3E}">
        <p14:creationId xmlns:p14="http://schemas.microsoft.com/office/powerpoint/2010/main" val="136802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27"/>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rtl="0">
              <a:lnSpc>
                <a:spcPct val="90000"/>
              </a:lnSpc>
              <a:spcBef>
                <a:spcPts val="0"/>
              </a:spcBef>
              <a:spcAft>
                <a:spcPts val="0"/>
              </a:spcAft>
              <a:buSzPts val="1400"/>
              <a:buNone/>
            </a:pPr>
            <a:r>
              <a:rPr lang="en-US" sz="3200" dirty="0">
                <a:latin typeface="Arial" panose="020B0604020202020204" pitchFamily="34" charset="0"/>
                <a:cs typeface="Arial" panose="020B0604020202020204" pitchFamily="34" charset="0"/>
              </a:rPr>
              <a:t>LAB 1 MODEL SUMMARY </a:t>
            </a:r>
          </a:p>
        </p:txBody>
      </p:sp>
      <p:sp>
        <p:nvSpPr>
          <p:cNvPr id="5" name="Content Placeholder 4">
            <a:extLst>
              <a:ext uri="{FF2B5EF4-FFF2-40B4-BE49-F238E27FC236}">
                <a16:creationId xmlns:a16="http://schemas.microsoft.com/office/drawing/2014/main" id="{7CE909F8-522B-4D79-9544-C74230DE2B9A}"/>
              </a:ext>
            </a:extLst>
          </p:cNvPr>
          <p:cNvSpPr>
            <a:spLocks noGrp="1"/>
          </p:cNvSpPr>
          <p:nvPr>
            <p:ph sz="half" idx="1"/>
          </p:nvPr>
        </p:nvSpPr>
        <p:spPr>
          <a:xfrm>
            <a:off x="498348" y="2111661"/>
            <a:ext cx="4988052" cy="956975"/>
          </a:xfrm>
        </p:spPr>
        <p:txBody>
          <a:bodyPr/>
          <a:lstStyle/>
          <a:p>
            <a:pPr marL="0" indent="0">
              <a:buNone/>
            </a:pPr>
            <a:r>
              <a:rPr lang="en-US" sz="1600" dirty="0"/>
              <a:t>Training:</a:t>
            </a:r>
            <a:br>
              <a:rPr lang="en-US" sz="1600" dirty="0"/>
            </a:br>
            <a:r>
              <a:rPr lang="en-US" sz="1600" dirty="0"/>
              <a:t>Use daily SMART features and “failed” label to train model to identify hard drives that we expect should have failed</a:t>
            </a:r>
          </a:p>
        </p:txBody>
      </p:sp>
      <p:sp>
        <p:nvSpPr>
          <p:cNvPr id="7" name="Text Placeholder 6">
            <a:extLst>
              <a:ext uri="{FF2B5EF4-FFF2-40B4-BE49-F238E27FC236}">
                <a16:creationId xmlns:a16="http://schemas.microsoft.com/office/drawing/2014/main" id="{E6D559E0-0B04-4D38-B680-BF32055CD843}"/>
              </a:ext>
            </a:extLst>
          </p:cNvPr>
          <p:cNvSpPr>
            <a:spLocks noGrp="1"/>
          </p:cNvSpPr>
          <p:nvPr>
            <p:ph type="body" sz="quarter" idx="10"/>
          </p:nvPr>
        </p:nvSpPr>
        <p:spPr/>
        <p:txBody>
          <a:bodyPr/>
          <a:lstStyle/>
          <a:p>
            <a:pPr algn="l"/>
            <a:r>
              <a:rPr lang="en-US" dirty="0"/>
              <a:t>Goal: Train ML Model to classify hard drive as “normal” or “failed”</a:t>
            </a:r>
            <a:br>
              <a:rPr lang="en-US" dirty="0"/>
            </a:br>
            <a:r>
              <a:rPr lang="en-US" dirty="0"/>
              <a:t>based on current SMART features</a:t>
            </a:r>
          </a:p>
        </p:txBody>
      </p:sp>
      <p:sp>
        <p:nvSpPr>
          <p:cNvPr id="8" name="TextBox 7">
            <a:extLst>
              <a:ext uri="{FF2B5EF4-FFF2-40B4-BE49-F238E27FC236}">
                <a16:creationId xmlns:a16="http://schemas.microsoft.com/office/drawing/2014/main" id="{43569CB1-A754-4209-A93A-1CC66FFE87C6}"/>
              </a:ext>
            </a:extLst>
          </p:cNvPr>
          <p:cNvSpPr txBox="1"/>
          <p:nvPr/>
        </p:nvSpPr>
        <p:spPr>
          <a:xfrm>
            <a:off x="790379" y="3248579"/>
            <a:ext cx="2986715"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100" dirty="0">
                <a:solidFill>
                  <a:schemeClr val="bg1"/>
                </a:solidFill>
              </a:rPr>
              <a:t>Features</a:t>
            </a:r>
            <a:br>
              <a:rPr lang="en-US" sz="1100" dirty="0">
                <a:solidFill>
                  <a:schemeClr val="bg1"/>
                </a:solidFill>
              </a:rPr>
            </a:br>
            <a:r>
              <a:rPr lang="en-US" sz="1100" dirty="0">
                <a:solidFill>
                  <a:schemeClr val="bg1"/>
                </a:solidFill>
              </a:rPr>
              <a:t>(SMART Values for individual drive on 1 day)</a:t>
            </a:r>
          </a:p>
        </p:txBody>
      </p:sp>
      <p:sp>
        <p:nvSpPr>
          <p:cNvPr id="9" name="TextBox 8">
            <a:extLst>
              <a:ext uri="{FF2B5EF4-FFF2-40B4-BE49-F238E27FC236}">
                <a16:creationId xmlns:a16="http://schemas.microsoft.com/office/drawing/2014/main" id="{D6500520-622A-4446-99C0-E44C5B3ABAD9}"/>
              </a:ext>
            </a:extLst>
          </p:cNvPr>
          <p:cNvSpPr txBox="1"/>
          <p:nvPr/>
        </p:nvSpPr>
        <p:spPr>
          <a:xfrm>
            <a:off x="4533760" y="3252668"/>
            <a:ext cx="527709"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100" dirty="0">
                <a:solidFill>
                  <a:schemeClr val="bg1"/>
                </a:solidFill>
              </a:rPr>
              <a:t>Label</a:t>
            </a:r>
          </a:p>
        </p:txBody>
      </p:sp>
      <p:sp>
        <p:nvSpPr>
          <p:cNvPr id="10" name="TextBox 9">
            <a:extLst>
              <a:ext uri="{FF2B5EF4-FFF2-40B4-BE49-F238E27FC236}">
                <a16:creationId xmlns:a16="http://schemas.microsoft.com/office/drawing/2014/main" id="{24E69FEE-1320-4452-894A-33038ADA723A}"/>
              </a:ext>
            </a:extLst>
          </p:cNvPr>
          <p:cNvSpPr txBox="1"/>
          <p:nvPr/>
        </p:nvSpPr>
        <p:spPr>
          <a:xfrm>
            <a:off x="188492" y="3252668"/>
            <a:ext cx="413896"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100" dirty="0">
                <a:solidFill>
                  <a:schemeClr val="bg1"/>
                </a:solidFill>
              </a:rPr>
              <a:t>Day</a:t>
            </a:r>
          </a:p>
        </p:txBody>
      </p:sp>
      <p:sp>
        <p:nvSpPr>
          <p:cNvPr id="11" name="TextBox 10">
            <a:extLst>
              <a:ext uri="{FF2B5EF4-FFF2-40B4-BE49-F238E27FC236}">
                <a16:creationId xmlns:a16="http://schemas.microsoft.com/office/drawing/2014/main" id="{C1F57347-06D1-4BDE-9457-474EA0823F83}"/>
              </a:ext>
            </a:extLst>
          </p:cNvPr>
          <p:cNvSpPr txBox="1"/>
          <p:nvPr/>
        </p:nvSpPr>
        <p:spPr>
          <a:xfrm>
            <a:off x="258223" y="3668139"/>
            <a:ext cx="274435" cy="24468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100" dirty="0">
                <a:solidFill>
                  <a:schemeClr val="bg1"/>
                </a:solidFill>
              </a:rPr>
              <a:t>N</a:t>
            </a:r>
          </a:p>
        </p:txBody>
      </p:sp>
      <p:sp>
        <p:nvSpPr>
          <p:cNvPr id="12" name="TextBox 11">
            <a:extLst>
              <a:ext uri="{FF2B5EF4-FFF2-40B4-BE49-F238E27FC236}">
                <a16:creationId xmlns:a16="http://schemas.microsoft.com/office/drawing/2014/main" id="{5CA30C23-2870-46B0-B432-F4A7DDB11C73}"/>
              </a:ext>
            </a:extLst>
          </p:cNvPr>
          <p:cNvSpPr txBox="1"/>
          <p:nvPr/>
        </p:nvSpPr>
        <p:spPr>
          <a:xfrm>
            <a:off x="866260" y="367032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01</a:t>
            </a:r>
          </a:p>
        </p:txBody>
      </p:sp>
      <p:sp>
        <p:nvSpPr>
          <p:cNvPr id="14" name="TextBox 13">
            <a:extLst>
              <a:ext uri="{FF2B5EF4-FFF2-40B4-BE49-F238E27FC236}">
                <a16:creationId xmlns:a16="http://schemas.microsoft.com/office/drawing/2014/main" id="{A98C5CB8-D0A3-416E-B15A-F9731BB69E37}"/>
              </a:ext>
            </a:extLst>
          </p:cNvPr>
          <p:cNvSpPr txBox="1"/>
          <p:nvPr/>
        </p:nvSpPr>
        <p:spPr>
          <a:xfrm>
            <a:off x="4490478" y="3668139"/>
            <a:ext cx="614271" cy="24468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100" dirty="0">
                <a:solidFill>
                  <a:schemeClr val="bg1"/>
                </a:solidFill>
              </a:rPr>
              <a:t>FAILED</a:t>
            </a:r>
          </a:p>
        </p:txBody>
      </p:sp>
      <p:sp>
        <p:nvSpPr>
          <p:cNvPr id="16" name="TextBox 15">
            <a:extLst>
              <a:ext uri="{FF2B5EF4-FFF2-40B4-BE49-F238E27FC236}">
                <a16:creationId xmlns:a16="http://schemas.microsoft.com/office/drawing/2014/main" id="{D7253882-2268-4534-87CD-2FC91460F34B}"/>
              </a:ext>
            </a:extLst>
          </p:cNvPr>
          <p:cNvSpPr txBox="1"/>
          <p:nvPr/>
        </p:nvSpPr>
        <p:spPr>
          <a:xfrm>
            <a:off x="1255602" y="366813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02</a:t>
            </a:r>
          </a:p>
        </p:txBody>
      </p:sp>
      <p:sp>
        <p:nvSpPr>
          <p:cNvPr id="18" name="TextBox 17">
            <a:extLst>
              <a:ext uri="{FF2B5EF4-FFF2-40B4-BE49-F238E27FC236}">
                <a16:creationId xmlns:a16="http://schemas.microsoft.com/office/drawing/2014/main" id="{38B44304-692C-44CD-B5D7-AADE7955EC81}"/>
              </a:ext>
            </a:extLst>
          </p:cNvPr>
          <p:cNvSpPr txBox="1"/>
          <p:nvPr/>
        </p:nvSpPr>
        <p:spPr>
          <a:xfrm>
            <a:off x="1644944" y="366813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03</a:t>
            </a:r>
          </a:p>
        </p:txBody>
      </p:sp>
      <p:sp>
        <p:nvSpPr>
          <p:cNvPr id="20" name="TextBox 19">
            <a:extLst>
              <a:ext uri="{FF2B5EF4-FFF2-40B4-BE49-F238E27FC236}">
                <a16:creationId xmlns:a16="http://schemas.microsoft.com/office/drawing/2014/main" id="{1BB3E6F9-C6AE-4B4C-89C0-7BF99284D74D}"/>
              </a:ext>
            </a:extLst>
          </p:cNvPr>
          <p:cNvSpPr txBox="1"/>
          <p:nvPr/>
        </p:nvSpPr>
        <p:spPr>
          <a:xfrm>
            <a:off x="2034286" y="366813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04</a:t>
            </a:r>
          </a:p>
        </p:txBody>
      </p:sp>
      <p:sp>
        <p:nvSpPr>
          <p:cNvPr id="24" name="TextBox 23">
            <a:extLst>
              <a:ext uri="{FF2B5EF4-FFF2-40B4-BE49-F238E27FC236}">
                <a16:creationId xmlns:a16="http://schemas.microsoft.com/office/drawing/2014/main" id="{24A70CC0-1486-42C3-8109-F05FF7C9C515}"/>
              </a:ext>
            </a:extLst>
          </p:cNvPr>
          <p:cNvSpPr txBox="1"/>
          <p:nvPr/>
        </p:nvSpPr>
        <p:spPr>
          <a:xfrm>
            <a:off x="2680516" y="367032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18</a:t>
            </a:r>
          </a:p>
        </p:txBody>
      </p:sp>
      <p:sp>
        <p:nvSpPr>
          <p:cNvPr id="26" name="TextBox 25">
            <a:extLst>
              <a:ext uri="{FF2B5EF4-FFF2-40B4-BE49-F238E27FC236}">
                <a16:creationId xmlns:a16="http://schemas.microsoft.com/office/drawing/2014/main" id="{C4E64589-E7DB-46B8-B332-58737D63A3E1}"/>
              </a:ext>
            </a:extLst>
          </p:cNvPr>
          <p:cNvSpPr txBox="1"/>
          <p:nvPr/>
        </p:nvSpPr>
        <p:spPr>
          <a:xfrm>
            <a:off x="3069858" y="366813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19</a:t>
            </a:r>
          </a:p>
        </p:txBody>
      </p:sp>
      <p:sp>
        <p:nvSpPr>
          <p:cNvPr id="28" name="TextBox 27">
            <a:extLst>
              <a:ext uri="{FF2B5EF4-FFF2-40B4-BE49-F238E27FC236}">
                <a16:creationId xmlns:a16="http://schemas.microsoft.com/office/drawing/2014/main" id="{5BF0AB00-35D9-4299-BAD5-2F4BF388F4E7}"/>
              </a:ext>
            </a:extLst>
          </p:cNvPr>
          <p:cNvSpPr txBox="1"/>
          <p:nvPr/>
        </p:nvSpPr>
        <p:spPr>
          <a:xfrm>
            <a:off x="3459200" y="366813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20</a:t>
            </a:r>
          </a:p>
        </p:txBody>
      </p:sp>
      <p:sp>
        <p:nvSpPr>
          <p:cNvPr id="30" name="TextBox 29">
            <a:extLst>
              <a:ext uri="{FF2B5EF4-FFF2-40B4-BE49-F238E27FC236}">
                <a16:creationId xmlns:a16="http://schemas.microsoft.com/office/drawing/2014/main" id="{2D103270-4B62-4493-8747-447C5F2A14AD}"/>
              </a:ext>
            </a:extLst>
          </p:cNvPr>
          <p:cNvSpPr txBox="1"/>
          <p:nvPr/>
        </p:nvSpPr>
        <p:spPr>
          <a:xfrm>
            <a:off x="3848542" y="366813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21</a:t>
            </a:r>
          </a:p>
        </p:txBody>
      </p:sp>
      <p:sp>
        <p:nvSpPr>
          <p:cNvPr id="896" name="TextBox 895">
            <a:extLst>
              <a:ext uri="{FF2B5EF4-FFF2-40B4-BE49-F238E27FC236}">
                <a16:creationId xmlns:a16="http://schemas.microsoft.com/office/drawing/2014/main" id="{D79BD3A6-DBD1-448D-B3D1-2AD507EA4A81}"/>
              </a:ext>
            </a:extLst>
          </p:cNvPr>
          <p:cNvSpPr txBox="1"/>
          <p:nvPr/>
        </p:nvSpPr>
        <p:spPr>
          <a:xfrm>
            <a:off x="2355876" y="3552219"/>
            <a:ext cx="35458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a:t>
            </a:r>
          </a:p>
        </p:txBody>
      </p:sp>
      <p:sp>
        <p:nvSpPr>
          <p:cNvPr id="897" name="Arrow: Down 896">
            <a:extLst>
              <a:ext uri="{FF2B5EF4-FFF2-40B4-BE49-F238E27FC236}">
                <a16:creationId xmlns:a16="http://schemas.microsoft.com/office/drawing/2014/main" id="{FAD99077-ABEE-4189-BEAD-E742ECBAEAED}"/>
              </a:ext>
            </a:extLst>
          </p:cNvPr>
          <p:cNvSpPr/>
          <p:nvPr/>
        </p:nvSpPr>
        <p:spPr>
          <a:xfrm>
            <a:off x="2385497" y="3967875"/>
            <a:ext cx="295019" cy="34163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8" name="Rectangle 897">
            <a:extLst>
              <a:ext uri="{FF2B5EF4-FFF2-40B4-BE49-F238E27FC236}">
                <a16:creationId xmlns:a16="http://schemas.microsoft.com/office/drawing/2014/main" id="{662507EE-21EB-43FA-A697-C032774DBB83}"/>
              </a:ext>
            </a:extLst>
          </p:cNvPr>
          <p:cNvSpPr/>
          <p:nvPr/>
        </p:nvSpPr>
        <p:spPr>
          <a:xfrm>
            <a:off x="1114141" y="4395913"/>
            <a:ext cx="2845643" cy="3970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XGBoost</a:t>
            </a:r>
            <a:r>
              <a:rPr lang="en-US" dirty="0"/>
              <a:t> Model</a:t>
            </a:r>
          </a:p>
        </p:txBody>
      </p:sp>
      <p:sp>
        <p:nvSpPr>
          <p:cNvPr id="900" name="TextBox 899">
            <a:extLst>
              <a:ext uri="{FF2B5EF4-FFF2-40B4-BE49-F238E27FC236}">
                <a16:creationId xmlns:a16="http://schemas.microsoft.com/office/drawing/2014/main" id="{216A2041-5960-48BB-B000-5D960D15BE10}"/>
              </a:ext>
            </a:extLst>
          </p:cNvPr>
          <p:cNvSpPr txBox="1"/>
          <p:nvPr/>
        </p:nvSpPr>
        <p:spPr>
          <a:xfrm>
            <a:off x="6463302" y="3238187"/>
            <a:ext cx="2593980"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100" dirty="0">
                <a:solidFill>
                  <a:schemeClr val="bg1"/>
                </a:solidFill>
              </a:rPr>
              <a:t>Features</a:t>
            </a:r>
            <a:br>
              <a:rPr lang="en-US" sz="1100" dirty="0">
                <a:solidFill>
                  <a:schemeClr val="bg1"/>
                </a:solidFill>
              </a:rPr>
            </a:br>
            <a:r>
              <a:rPr lang="en-US" sz="1100" dirty="0">
                <a:solidFill>
                  <a:schemeClr val="bg1"/>
                </a:solidFill>
              </a:rPr>
              <a:t>(Current SMART Values for hard drive)</a:t>
            </a:r>
          </a:p>
        </p:txBody>
      </p:sp>
      <p:sp>
        <p:nvSpPr>
          <p:cNvPr id="904" name="TextBox 903">
            <a:extLst>
              <a:ext uri="{FF2B5EF4-FFF2-40B4-BE49-F238E27FC236}">
                <a16:creationId xmlns:a16="http://schemas.microsoft.com/office/drawing/2014/main" id="{258CB17C-6444-4DC6-A309-99FAAB88E47C}"/>
              </a:ext>
            </a:extLst>
          </p:cNvPr>
          <p:cNvSpPr txBox="1"/>
          <p:nvPr/>
        </p:nvSpPr>
        <p:spPr>
          <a:xfrm>
            <a:off x="6539183" y="365993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01</a:t>
            </a:r>
          </a:p>
        </p:txBody>
      </p:sp>
      <p:sp>
        <p:nvSpPr>
          <p:cNvPr id="905" name="TextBox 904">
            <a:extLst>
              <a:ext uri="{FF2B5EF4-FFF2-40B4-BE49-F238E27FC236}">
                <a16:creationId xmlns:a16="http://schemas.microsoft.com/office/drawing/2014/main" id="{3E1C40E2-B515-4B12-9503-193C96719377}"/>
              </a:ext>
            </a:extLst>
          </p:cNvPr>
          <p:cNvSpPr txBox="1"/>
          <p:nvPr/>
        </p:nvSpPr>
        <p:spPr>
          <a:xfrm>
            <a:off x="6466899" y="5289000"/>
            <a:ext cx="131318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100" dirty="0">
                <a:solidFill>
                  <a:schemeClr val="bg1"/>
                </a:solidFill>
              </a:rPr>
              <a:t>Failure Prediction</a:t>
            </a:r>
          </a:p>
        </p:txBody>
      </p:sp>
      <p:sp>
        <p:nvSpPr>
          <p:cNvPr id="906" name="TextBox 905">
            <a:extLst>
              <a:ext uri="{FF2B5EF4-FFF2-40B4-BE49-F238E27FC236}">
                <a16:creationId xmlns:a16="http://schemas.microsoft.com/office/drawing/2014/main" id="{469E2877-2B9C-4973-B059-6F3986452A8B}"/>
              </a:ext>
            </a:extLst>
          </p:cNvPr>
          <p:cNvSpPr txBox="1"/>
          <p:nvPr/>
        </p:nvSpPr>
        <p:spPr>
          <a:xfrm>
            <a:off x="6928525" y="365774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02</a:t>
            </a:r>
          </a:p>
        </p:txBody>
      </p:sp>
      <p:sp>
        <p:nvSpPr>
          <p:cNvPr id="907" name="TextBox 906">
            <a:extLst>
              <a:ext uri="{FF2B5EF4-FFF2-40B4-BE49-F238E27FC236}">
                <a16:creationId xmlns:a16="http://schemas.microsoft.com/office/drawing/2014/main" id="{3CFACA59-6F13-4ECD-B6E8-384575A765F5}"/>
              </a:ext>
            </a:extLst>
          </p:cNvPr>
          <p:cNvSpPr txBox="1"/>
          <p:nvPr/>
        </p:nvSpPr>
        <p:spPr>
          <a:xfrm>
            <a:off x="7317867" y="365774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03</a:t>
            </a:r>
          </a:p>
        </p:txBody>
      </p:sp>
      <p:sp>
        <p:nvSpPr>
          <p:cNvPr id="908" name="TextBox 907">
            <a:extLst>
              <a:ext uri="{FF2B5EF4-FFF2-40B4-BE49-F238E27FC236}">
                <a16:creationId xmlns:a16="http://schemas.microsoft.com/office/drawing/2014/main" id="{27A1A35B-3EB5-4A1E-B93E-A735DBE866EC}"/>
              </a:ext>
            </a:extLst>
          </p:cNvPr>
          <p:cNvSpPr txBox="1"/>
          <p:nvPr/>
        </p:nvSpPr>
        <p:spPr>
          <a:xfrm>
            <a:off x="7707209" y="365774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04</a:t>
            </a:r>
          </a:p>
        </p:txBody>
      </p:sp>
      <p:sp>
        <p:nvSpPr>
          <p:cNvPr id="909" name="TextBox 908">
            <a:extLst>
              <a:ext uri="{FF2B5EF4-FFF2-40B4-BE49-F238E27FC236}">
                <a16:creationId xmlns:a16="http://schemas.microsoft.com/office/drawing/2014/main" id="{BBCD20C7-649D-4EC3-97C3-E47593B89AA1}"/>
              </a:ext>
            </a:extLst>
          </p:cNvPr>
          <p:cNvSpPr txBox="1"/>
          <p:nvPr/>
        </p:nvSpPr>
        <p:spPr>
          <a:xfrm>
            <a:off x="8353439" y="365993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18</a:t>
            </a:r>
          </a:p>
        </p:txBody>
      </p:sp>
      <p:sp>
        <p:nvSpPr>
          <p:cNvPr id="910" name="TextBox 909">
            <a:extLst>
              <a:ext uri="{FF2B5EF4-FFF2-40B4-BE49-F238E27FC236}">
                <a16:creationId xmlns:a16="http://schemas.microsoft.com/office/drawing/2014/main" id="{9CB6E3AF-9347-482B-93EA-8180D8DC6561}"/>
              </a:ext>
            </a:extLst>
          </p:cNvPr>
          <p:cNvSpPr txBox="1"/>
          <p:nvPr/>
        </p:nvSpPr>
        <p:spPr>
          <a:xfrm>
            <a:off x="8742781" y="365774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19</a:t>
            </a:r>
          </a:p>
        </p:txBody>
      </p:sp>
      <p:sp>
        <p:nvSpPr>
          <p:cNvPr id="911" name="TextBox 910">
            <a:extLst>
              <a:ext uri="{FF2B5EF4-FFF2-40B4-BE49-F238E27FC236}">
                <a16:creationId xmlns:a16="http://schemas.microsoft.com/office/drawing/2014/main" id="{4ECDEC56-E5DE-4749-BE6E-A33951DCB12A}"/>
              </a:ext>
            </a:extLst>
          </p:cNvPr>
          <p:cNvSpPr txBox="1"/>
          <p:nvPr/>
        </p:nvSpPr>
        <p:spPr>
          <a:xfrm>
            <a:off x="9132123" y="365774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20</a:t>
            </a:r>
          </a:p>
        </p:txBody>
      </p:sp>
      <p:sp>
        <p:nvSpPr>
          <p:cNvPr id="912" name="TextBox 911">
            <a:extLst>
              <a:ext uri="{FF2B5EF4-FFF2-40B4-BE49-F238E27FC236}">
                <a16:creationId xmlns:a16="http://schemas.microsoft.com/office/drawing/2014/main" id="{9510417F-8607-45EE-87A5-13D3361CAFCA}"/>
              </a:ext>
            </a:extLst>
          </p:cNvPr>
          <p:cNvSpPr txBox="1"/>
          <p:nvPr/>
        </p:nvSpPr>
        <p:spPr>
          <a:xfrm>
            <a:off x="9521465" y="365774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21</a:t>
            </a:r>
          </a:p>
        </p:txBody>
      </p:sp>
      <p:sp>
        <p:nvSpPr>
          <p:cNvPr id="913" name="TextBox 912">
            <a:extLst>
              <a:ext uri="{FF2B5EF4-FFF2-40B4-BE49-F238E27FC236}">
                <a16:creationId xmlns:a16="http://schemas.microsoft.com/office/drawing/2014/main" id="{8B090B43-6673-4B6E-9611-81ED0ED20BE1}"/>
              </a:ext>
            </a:extLst>
          </p:cNvPr>
          <p:cNvSpPr txBox="1"/>
          <p:nvPr/>
        </p:nvSpPr>
        <p:spPr>
          <a:xfrm>
            <a:off x="8028799" y="3541827"/>
            <a:ext cx="35458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a:t>
            </a:r>
          </a:p>
        </p:txBody>
      </p:sp>
      <p:sp>
        <p:nvSpPr>
          <p:cNvPr id="914" name="Arrow: Down 913">
            <a:extLst>
              <a:ext uri="{FF2B5EF4-FFF2-40B4-BE49-F238E27FC236}">
                <a16:creationId xmlns:a16="http://schemas.microsoft.com/office/drawing/2014/main" id="{0F115D48-2B70-42E2-816D-F070C22364EA}"/>
              </a:ext>
            </a:extLst>
          </p:cNvPr>
          <p:cNvSpPr/>
          <p:nvPr/>
        </p:nvSpPr>
        <p:spPr>
          <a:xfrm>
            <a:off x="8058420" y="3957483"/>
            <a:ext cx="295019" cy="34163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5" name="Rectangle 914">
            <a:extLst>
              <a:ext uri="{FF2B5EF4-FFF2-40B4-BE49-F238E27FC236}">
                <a16:creationId xmlns:a16="http://schemas.microsoft.com/office/drawing/2014/main" id="{DD6045EB-7A6F-488A-B195-9F16CCBA0097}"/>
              </a:ext>
            </a:extLst>
          </p:cNvPr>
          <p:cNvSpPr/>
          <p:nvPr/>
        </p:nvSpPr>
        <p:spPr>
          <a:xfrm>
            <a:off x="6787064" y="4385521"/>
            <a:ext cx="2845643" cy="3970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XGBoost</a:t>
            </a:r>
            <a:r>
              <a:rPr lang="en-US" dirty="0"/>
              <a:t> Model</a:t>
            </a:r>
          </a:p>
        </p:txBody>
      </p:sp>
      <p:cxnSp>
        <p:nvCxnSpPr>
          <p:cNvPr id="917" name="Straight Connector 916">
            <a:extLst>
              <a:ext uri="{FF2B5EF4-FFF2-40B4-BE49-F238E27FC236}">
                <a16:creationId xmlns:a16="http://schemas.microsoft.com/office/drawing/2014/main" id="{39FFCFE6-588F-453F-821A-1C733412C370}"/>
              </a:ext>
            </a:extLst>
          </p:cNvPr>
          <p:cNvCxnSpPr>
            <a:cxnSpLocks/>
          </p:cNvCxnSpPr>
          <p:nvPr/>
        </p:nvCxnSpPr>
        <p:spPr>
          <a:xfrm>
            <a:off x="5577461" y="1984362"/>
            <a:ext cx="0" cy="394216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92C88F3C-6A87-4385-8792-E1929D1CD5A3}"/>
              </a:ext>
            </a:extLst>
          </p:cNvPr>
          <p:cNvSpPr txBox="1">
            <a:spLocks/>
          </p:cNvSpPr>
          <p:nvPr/>
        </p:nvSpPr>
        <p:spPr bwMode="auto">
          <a:xfrm>
            <a:off x="5711903" y="2111660"/>
            <a:ext cx="4988052" cy="956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fontAlgn="base">
              <a:lnSpc>
                <a:spcPct val="90000"/>
              </a:lnSpc>
              <a:spcBef>
                <a:spcPts val="900"/>
              </a:spcBef>
              <a:spcAft>
                <a:spcPts val="900"/>
              </a:spcAft>
              <a:buClr>
                <a:schemeClr val="bg2"/>
              </a:buClr>
              <a:buSzPct val="100000"/>
              <a:buFontTx/>
              <a:buBlip>
                <a:blip r:embed="rId3"/>
              </a:buBlip>
              <a:defRPr sz="2400" b="0">
                <a:solidFill>
                  <a:schemeClr val="bg1"/>
                </a:solidFill>
                <a:latin typeface="Trebuchet MS" pitchFamily="34" charset="0"/>
                <a:ea typeface="+mn-ea"/>
                <a:cs typeface="+mn-cs"/>
              </a:defRPr>
            </a:lvl1pPr>
            <a:lvl2pPr marL="803275" indent="-231775" algn="l" rtl="0" fontAlgn="base">
              <a:lnSpc>
                <a:spcPct val="90000"/>
              </a:lnSpc>
              <a:spcBef>
                <a:spcPts val="900"/>
              </a:spcBef>
              <a:spcAft>
                <a:spcPts val="900"/>
              </a:spcAft>
              <a:buClr>
                <a:schemeClr val="bg2"/>
              </a:buClr>
              <a:buSzPct val="100000"/>
              <a:buFontTx/>
              <a:buBlip>
                <a:blip r:embed="rId3"/>
              </a:buBlip>
              <a:defRPr sz="2000" b="0">
                <a:solidFill>
                  <a:schemeClr val="bg1"/>
                </a:solidFill>
                <a:latin typeface="Trebuchet MS" pitchFamily="34" charset="0"/>
              </a:defRPr>
            </a:lvl2pPr>
            <a:lvl3pPr marL="1255713" indent="-166688" algn="l" rtl="0" fontAlgn="base">
              <a:lnSpc>
                <a:spcPct val="90000"/>
              </a:lnSpc>
              <a:spcBef>
                <a:spcPts val="900"/>
              </a:spcBef>
              <a:spcAft>
                <a:spcPts val="900"/>
              </a:spcAft>
              <a:buClr>
                <a:schemeClr val="bg2"/>
              </a:buClr>
              <a:buSzPct val="100000"/>
              <a:buFontTx/>
              <a:buBlip>
                <a:blip r:embed="rId3"/>
              </a:buBlip>
              <a:defRPr sz="1800" b="0">
                <a:solidFill>
                  <a:schemeClr val="bg1"/>
                </a:solidFill>
                <a:latin typeface="Trebuchet MS" pitchFamily="34" charset="0"/>
              </a:defRPr>
            </a:lvl3pPr>
            <a:lvl4pPr marL="1774825" indent="-228600" algn="l" rtl="0" fontAlgn="base">
              <a:spcBef>
                <a:spcPct val="20000"/>
              </a:spcBef>
              <a:spcAft>
                <a:spcPct val="0"/>
              </a:spcAft>
              <a:buFont typeface="Wingdings" panose="05000000000000000000" pitchFamily="2" charset="2"/>
              <a:buChar char="§"/>
              <a:defRPr sz="1800" b="0">
                <a:solidFill>
                  <a:schemeClr val="tx1"/>
                </a:solidFill>
                <a:latin typeface="+mn-lt"/>
              </a:defRPr>
            </a:lvl4pPr>
            <a:lvl5pPr marL="2117725" indent="-228600" algn="l" rtl="0" fontAlgn="base">
              <a:spcBef>
                <a:spcPct val="20000"/>
              </a:spcBef>
              <a:spcAft>
                <a:spcPct val="0"/>
              </a:spcAft>
              <a:buFont typeface="Wingdings" panose="05000000000000000000" pitchFamily="2" charset="2"/>
              <a:buChar char="§"/>
              <a:defRPr sz="1800" b="0">
                <a:solidFill>
                  <a:schemeClr val="tx1"/>
                </a:solidFill>
                <a:latin typeface="+mn-lt"/>
              </a:defRPr>
            </a:lvl5pPr>
            <a:lvl6pPr marL="2574925" indent="-228600" algn="l" rtl="0" eaLnBrk="1" fontAlgn="base" hangingPunct="1">
              <a:spcBef>
                <a:spcPct val="20000"/>
              </a:spcBef>
              <a:spcAft>
                <a:spcPct val="0"/>
              </a:spcAft>
              <a:buChar char="»"/>
              <a:defRPr sz="1800">
                <a:solidFill>
                  <a:schemeClr val="bg1"/>
                </a:solidFill>
                <a:latin typeface="+mn-lt"/>
              </a:defRPr>
            </a:lvl6pPr>
            <a:lvl7pPr marL="3032125" indent="-228600" algn="l" rtl="0" eaLnBrk="1" fontAlgn="base" hangingPunct="1">
              <a:spcBef>
                <a:spcPct val="20000"/>
              </a:spcBef>
              <a:spcAft>
                <a:spcPct val="0"/>
              </a:spcAft>
              <a:buChar char="»"/>
              <a:defRPr sz="1800">
                <a:solidFill>
                  <a:schemeClr val="bg1"/>
                </a:solidFill>
                <a:latin typeface="+mn-lt"/>
              </a:defRPr>
            </a:lvl7pPr>
            <a:lvl8pPr marL="3489325" indent="-228600" algn="l" rtl="0" eaLnBrk="1" fontAlgn="base" hangingPunct="1">
              <a:spcBef>
                <a:spcPct val="20000"/>
              </a:spcBef>
              <a:spcAft>
                <a:spcPct val="0"/>
              </a:spcAft>
              <a:buChar char="»"/>
              <a:defRPr sz="1800">
                <a:solidFill>
                  <a:schemeClr val="bg1"/>
                </a:solidFill>
                <a:latin typeface="+mn-lt"/>
              </a:defRPr>
            </a:lvl8pPr>
            <a:lvl9pPr marL="3946525" indent="-228600" algn="l" rtl="0" eaLnBrk="1" fontAlgn="base" hangingPunct="1">
              <a:spcBef>
                <a:spcPct val="20000"/>
              </a:spcBef>
              <a:spcAft>
                <a:spcPct val="0"/>
              </a:spcAft>
              <a:buChar char="»"/>
              <a:defRPr sz="1800">
                <a:solidFill>
                  <a:schemeClr val="bg1"/>
                </a:solidFill>
                <a:latin typeface="+mn-lt"/>
              </a:defRPr>
            </a:lvl9pPr>
          </a:lstStyle>
          <a:p>
            <a:pPr marL="0" indent="0" defTabSz="914400">
              <a:buFontTx/>
              <a:buNone/>
            </a:pPr>
            <a:r>
              <a:rPr lang="en-US" sz="1600" kern="0" dirty="0"/>
              <a:t>Inference:</a:t>
            </a:r>
            <a:br>
              <a:rPr lang="en-US" sz="1600" kern="0" dirty="0"/>
            </a:br>
            <a:r>
              <a:rPr lang="en-US" sz="1600" kern="0" dirty="0"/>
              <a:t>Pass current SMART data from hard drive through model to infer whether we believe the drive should have failed or not</a:t>
            </a:r>
          </a:p>
        </p:txBody>
      </p:sp>
      <p:sp>
        <p:nvSpPr>
          <p:cNvPr id="918" name="Arrow: Down 917">
            <a:extLst>
              <a:ext uri="{FF2B5EF4-FFF2-40B4-BE49-F238E27FC236}">
                <a16:creationId xmlns:a16="http://schemas.microsoft.com/office/drawing/2014/main" id="{B8F09C8C-EA15-40D7-962A-F1305467D7B3}"/>
              </a:ext>
            </a:extLst>
          </p:cNvPr>
          <p:cNvSpPr/>
          <p:nvPr/>
        </p:nvSpPr>
        <p:spPr>
          <a:xfrm>
            <a:off x="8058419" y="4850197"/>
            <a:ext cx="295019" cy="34163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9" name="TextBox 918">
            <a:extLst>
              <a:ext uri="{FF2B5EF4-FFF2-40B4-BE49-F238E27FC236}">
                <a16:creationId xmlns:a16="http://schemas.microsoft.com/office/drawing/2014/main" id="{8DBD4539-7D7D-433E-B4BB-766EB0110C29}"/>
              </a:ext>
            </a:extLst>
          </p:cNvPr>
          <p:cNvSpPr txBox="1"/>
          <p:nvPr/>
        </p:nvSpPr>
        <p:spPr>
          <a:xfrm>
            <a:off x="7755463" y="5267624"/>
            <a:ext cx="958916" cy="24468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100" dirty="0">
                <a:solidFill>
                  <a:schemeClr val="bg1"/>
                </a:solidFill>
              </a:rPr>
              <a:t>True / False</a:t>
            </a:r>
          </a:p>
        </p:txBody>
      </p:sp>
    </p:spTree>
    <p:extLst>
      <p:ext uri="{BB962C8B-B14F-4D97-AF65-F5344CB8AC3E}">
        <p14:creationId xmlns:p14="http://schemas.microsoft.com/office/powerpoint/2010/main" val="83198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a:latin typeface="Arial" panose="020B0604020202020204" pitchFamily="34" charset="0"/>
                <a:cs typeface="Arial" panose="020B0604020202020204" pitchFamily="34" charset="0"/>
              </a:rPr>
              <a:t>WORKSHOP perspective</a:t>
            </a:r>
          </a:p>
        </p:txBody>
      </p:sp>
    </p:spTree>
    <p:extLst>
      <p:ext uri="{BB962C8B-B14F-4D97-AF65-F5344CB8AC3E}">
        <p14:creationId xmlns:p14="http://schemas.microsoft.com/office/powerpoint/2010/main" val="72499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LAST THOUGHTS</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29" y="1725466"/>
            <a:ext cx="10088319" cy="3721019"/>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Labs today will walk you through the standard workflows for Predictive </a:t>
            </a:r>
            <a:r>
              <a:rPr lang="en-US" dirty="0" err="1">
                <a:solidFill>
                  <a:schemeClr val="bg1"/>
                </a:solidFill>
                <a:latin typeface="Arial" panose="020B0604020202020204" pitchFamily="34" charset="0"/>
                <a:cs typeface="Arial" panose="020B0604020202020204" pitchFamily="34" charset="0"/>
              </a:rPr>
              <a:t>Maintence</a:t>
            </a:r>
            <a:r>
              <a:rPr lang="en-US" dirty="0">
                <a:solidFill>
                  <a:schemeClr val="bg1"/>
                </a:solidFill>
                <a:latin typeface="Arial" panose="020B0604020202020204" pitchFamily="34" charset="0"/>
                <a:cs typeface="Arial" panose="020B0604020202020204" pitchFamily="34" charset="0"/>
              </a:rPr>
              <a:t> use cases.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The accuracy you see won’t be optimal.</a:t>
            </a:r>
          </a:p>
          <a:p>
            <a:pPr marL="742950" lvl="1"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We are using a subset of the data – to speed up workflows.</a:t>
            </a:r>
          </a:p>
          <a:p>
            <a:pPr marL="742950" lvl="1"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We are using simpler models – to speed up workflows.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You will notice some delays in reading data and training – anywhere from 4 minutes to 10 minutes.  We have added information messages to keep you aware.</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There are a few “Exercises” where you are asked to fill in code.  Look for “&lt;&lt;&lt; TO DO &gt;&gt;&gt;” markers.  There is an answer available at the end of the task.</a:t>
            </a:r>
          </a:p>
          <a:p>
            <a:pPr marL="285750" lvl="0" indent="-285750">
              <a:lnSpc>
                <a:spcPct val="90000"/>
              </a:lnSpc>
              <a:spcBef>
                <a:spcPts val="1800"/>
              </a:spcBef>
              <a:spcAft>
                <a:spcPts val="0"/>
              </a:spcAft>
              <a:buClr>
                <a:schemeClr val="dk1"/>
              </a:buClr>
              <a:buSzPts val="200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30</a:t>
            </a:fld>
            <a:endParaRPr lang="en-US" dirty="0"/>
          </a:p>
        </p:txBody>
      </p:sp>
    </p:spTree>
    <p:extLst>
      <p:ext uri="{BB962C8B-B14F-4D97-AF65-F5344CB8AC3E}">
        <p14:creationId xmlns:p14="http://schemas.microsoft.com/office/powerpoint/2010/main" val="10541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a:t>Summary</a:t>
            </a:r>
          </a:p>
        </p:txBody>
      </p:sp>
    </p:spTree>
    <p:extLst>
      <p:ext uri="{BB962C8B-B14F-4D97-AF65-F5344CB8AC3E}">
        <p14:creationId xmlns:p14="http://schemas.microsoft.com/office/powerpoint/2010/main" val="285246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27"/>
          <p:cNvSpPr txBox="1">
            <a:spLocks noGrp="1"/>
          </p:cNvSpPr>
          <p:nvPr>
            <p:ph type="title"/>
          </p:nvPr>
        </p:nvSpPr>
        <p:spPr>
          <a:xfrm>
            <a:off x="453397" y="309859"/>
            <a:ext cx="9976104" cy="59093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SzPts val="1400"/>
              <a:buNone/>
            </a:pPr>
            <a:r>
              <a:rPr lang="en-US" sz="3200" dirty="0">
                <a:latin typeface="Arial" panose="020B0604020202020204" pitchFamily="34" charset="0"/>
                <a:cs typeface="Arial" panose="020B0604020202020204" pitchFamily="34" charset="0"/>
              </a:rPr>
              <a:t>LAB 1 SUMMARY </a:t>
            </a:r>
          </a:p>
        </p:txBody>
      </p:sp>
      <p:sp>
        <p:nvSpPr>
          <p:cNvPr id="2" name="Rectangle 1">
            <a:extLst>
              <a:ext uri="{FF2B5EF4-FFF2-40B4-BE49-F238E27FC236}">
                <a16:creationId xmlns:a16="http://schemas.microsoft.com/office/drawing/2014/main" id="{2EACE50C-DB4A-BC49-883C-26452E5FF05C}"/>
              </a:ext>
            </a:extLst>
          </p:cNvPr>
          <p:cNvSpPr/>
          <p:nvPr/>
        </p:nvSpPr>
        <p:spPr>
          <a:xfrm>
            <a:off x="854011" y="1250080"/>
            <a:ext cx="9463180" cy="369332"/>
          </a:xfrm>
          <a:prstGeom prst="rect">
            <a:avLst/>
          </a:prstGeom>
        </p:spPr>
        <p:txBody>
          <a:bodyPr wrap="square">
            <a:spAutoFit/>
          </a:bodyPr>
          <a:lstStyle/>
          <a:p>
            <a:pPr lvl="0" algn="ctr">
              <a:lnSpc>
                <a:spcPct val="90000"/>
              </a:lnSpc>
              <a:spcBef>
                <a:spcPts val="0"/>
              </a:spcBef>
              <a:spcAft>
                <a:spcPts val="0"/>
              </a:spcAft>
              <a:buClr>
                <a:srgbClr val="000000"/>
              </a:buClr>
              <a:buSzPts val="2000"/>
            </a:pPr>
            <a:r>
              <a:rPr lang="en-US" sz="2000" dirty="0">
                <a:solidFill>
                  <a:schemeClr val="tx2"/>
                </a:solidFill>
                <a:latin typeface="Arial" panose="020B0604020202020204" pitchFamily="34" charset="0"/>
                <a:ea typeface="Trebuchet MS"/>
                <a:cs typeface="Arial" panose="020B0604020202020204" pitchFamily="34" charset="0"/>
                <a:sym typeface="Trebuchet MS"/>
              </a:rPr>
              <a:t>Training GPU </a:t>
            </a:r>
            <a:r>
              <a:rPr lang="en-US" sz="2000" dirty="0" err="1">
                <a:solidFill>
                  <a:schemeClr val="tx2"/>
                </a:solidFill>
                <a:latin typeface="Arial" panose="020B0604020202020204" pitchFamily="34" charset="0"/>
                <a:ea typeface="Trebuchet MS"/>
                <a:cs typeface="Arial" panose="020B0604020202020204" pitchFamily="34" charset="0"/>
                <a:sym typeface="Trebuchet MS"/>
              </a:rPr>
              <a:t>XGBoost</a:t>
            </a:r>
            <a:r>
              <a:rPr lang="en-US" sz="2000" dirty="0">
                <a:solidFill>
                  <a:schemeClr val="tx2"/>
                </a:solidFill>
                <a:latin typeface="Arial" panose="020B0604020202020204" pitchFamily="34" charset="0"/>
                <a:ea typeface="Trebuchet MS"/>
                <a:cs typeface="Arial" panose="020B0604020202020204" pitchFamily="34" charset="0"/>
                <a:sym typeface="Trebuchet MS"/>
              </a:rPr>
              <a:t> models with RAPIDS for Time Series</a:t>
            </a:r>
          </a:p>
        </p:txBody>
      </p:sp>
      <p:sp>
        <p:nvSpPr>
          <p:cNvPr id="3" name="Rectangle 2">
            <a:extLst>
              <a:ext uri="{FF2B5EF4-FFF2-40B4-BE49-F238E27FC236}">
                <a16:creationId xmlns:a16="http://schemas.microsoft.com/office/drawing/2014/main" id="{4A899748-597D-5149-9477-C9AC5C86423E}"/>
              </a:ext>
            </a:extLst>
          </p:cNvPr>
          <p:cNvSpPr/>
          <p:nvPr/>
        </p:nvSpPr>
        <p:spPr>
          <a:xfrm>
            <a:off x="809060" y="2190301"/>
            <a:ext cx="9264778" cy="2086725"/>
          </a:xfrm>
          <a:prstGeom prst="rect">
            <a:avLst/>
          </a:prstGeom>
        </p:spPr>
        <p:txBody>
          <a:bodyPr wrap="square">
            <a:spAutoFit/>
          </a:bodyPr>
          <a:lstStyle/>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Discuss predictive maintenance, </a:t>
            </a:r>
            <a:r>
              <a:rPr lang="en-US" dirty="0" err="1">
                <a:solidFill>
                  <a:srgbClr val="000000"/>
                </a:solidFill>
                <a:latin typeface="Arial" panose="020B0604020202020204" pitchFamily="34" charset="0"/>
                <a:ea typeface="Trebuchet MS"/>
                <a:cs typeface="Arial" panose="020B0604020202020204" pitchFamily="34" charset="0"/>
                <a:sym typeface="Trebuchet MS"/>
              </a:rPr>
              <a:t>Backblaze</a:t>
            </a:r>
            <a:r>
              <a:rPr lang="en-US" dirty="0">
                <a:solidFill>
                  <a:srgbClr val="000000"/>
                </a:solidFill>
                <a:latin typeface="Arial" panose="020B0604020202020204" pitchFamily="34" charset="0"/>
                <a:ea typeface="Trebuchet MS"/>
                <a:cs typeface="Arial" panose="020B0604020202020204" pitchFamily="34" charset="0"/>
                <a:sym typeface="Trebuchet MS"/>
              </a:rPr>
              <a:t> hard drive data, challenges of dealing with large noisy datasets.</a:t>
            </a:r>
          </a:p>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Scope into short-term ML automation problem. </a:t>
            </a:r>
          </a:p>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Ingest raw real dataset from GPU production line for </a:t>
            </a:r>
            <a:r>
              <a:rPr lang="en-US" dirty="0" err="1">
                <a:solidFill>
                  <a:srgbClr val="000000"/>
                </a:solidFill>
                <a:latin typeface="Arial" panose="020B0604020202020204" pitchFamily="34" charset="0"/>
                <a:ea typeface="Trebuchet MS"/>
                <a:cs typeface="Arial" panose="020B0604020202020204" pitchFamily="34" charset="0"/>
                <a:sym typeface="Trebuchet MS"/>
              </a:rPr>
              <a:t>XGBoost</a:t>
            </a:r>
            <a:r>
              <a:rPr lang="en-US" dirty="0">
                <a:solidFill>
                  <a:srgbClr val="000000"/>
                </a:solidFill>
                <a:latin typeface="Arial" panose="020B0604020202020204" pitchFamily="34" charset="0"/>
                <a:ea typeface="Trebuchet MS"/>
                <a:cs typeface="Arial" panose="020B0604020202020204" pitchFamily="34" charset="0"/>
                <a:sym typeface="Trebuchet MS"/>
              </a:rPr>
              <a:t> model. </a:t>
            </a:r>
          </a:p>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Format </a:t>
            </a:r>
            <a:r>
              <a:rPr lang="en-US" dirty="0" err="1">
                <a:solidFill>
                  <a:srgbClr val="000000"/>
                </a:solidFill>
                <a:latin typeface="Arial" panose="020B0604020202020204" pitchFamily="34" charset="0"/>
                <a:ea typeface="Trebuchet MS"/>
                <a:cs typeface="Arial" panose="020B0604020202020204" pitchFamily="34" charset="0"/>
                <a:sym typeface="Trebuchet MS"/>
              </a:rPr>
              <a:t>DataFrames</a:t>
            </a:r>
            <a:r>
              <a:rPr lang="en-US" dirty="0">
                <a:solidFill>
                  <a:srgbClr val="000000"/>
                </a:solidFill>
                <a:latin typeface="Arial" panose="020B0604020202020204" pitchFamily="34" charset="0"/>
                <a:ea typeface="Trebuchet MS"/>
                <a:cs typeface="Arial" panose="020B0604020202020204" pitchFamily="34" charset="0"/>
                <a:sym typeface="Trebuchet MS"/>
              </a:rPr>
              <a:t> and into </a:t>
            </a:r>
            <a:r>
              <a:rPr lang="en-US" dirty="0" err="1">
                <a:solidFill>
                  <a:srgbClr val="000000"/>
                </a:solidFill>
                <a:latin typeface="Arial" panose="020B0604020202020204" pitchFamily="34" charset="0"/>
                <a:ea typeface="Trebuchet MS"/>
                <a:cs typeface="Arial" panose="020B0604020202020204" pitchFamily="34" charset="0"/>
                <a:sym typeface="Trebuchet MS"/>
              </a:rPr>
              <a:t>DMatrices</a:t>
            </a:r>
            <a:r>
              <a:rPr lang="en-US" dirty="0">
                <a:solidFill>
                  <a:srgbClr val="000000"/>
                </a:solidFill>
                <a:latin typeface="Arial" panose="020B0604020202020204" pitchFamily="34" charset="0"/>
                <a:ea typeface="Trebuchet MS"/>
                <a:cs typeface="Arial" panose="020B0604020202020204" pitchFamily="34" charset="0"/>
                <a:sym typeface="Trebuchet MS"/>
              </a:rPr>
              <a:t> to fit into model. </a:t>
            </a:r>
          </a:p>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Analyze dataset statistics (i.e. false positives, true positives.) </a:t>
            </a:r>
          </a:p>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Examine </a:t>
            </a:r>
            <a:r>
              <a:rPr lang="en-US" dirty="0" err="1">
                <a:solidFill>
                  <a:srgbClr val="000000"/>
                </a:solidFill>
                <a:latin typeface="Arial" panose="020B0604020202020204" pitchFamily="34" charset="0"/>
                <a:ea typeface="Trebuchet MS"/>
                <a:cs typeface="Arial" panose="020B0604020202020204" pitchFamily="34" charset="0"/>
                <a:sym typeface="Trebuchet MS"/>
              </a:rPr>
              <a:t>XGBoost</a:t>
            </a:r>
            <a:r>
              <a:rPr lang="en-US" dirty="0">
                <a:solidFill>
                  <a:srgbClr val="000000"/>
                </a:solidFill>
                <a:latin typeface="Arial" panose="020B0604020202020204" pitchFamily="34" charset="0"/>
                <a:ea typeface="Trebuchet MS"/>
                <a:cs typeface="Arial" panose="020B0604020202020204" pitchFamily="34" charset="0"/>
                <a:sym typeface="Trebuchet MS"/>
              </a:rPr>
              <a:t> performance over the model.</a:t>
            </a:r>
          </a:p>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Balance imbalanced data and measure relevant KPIs to assess the model.</a:t>
            </a:r>
          </a:p>
        </p:txBody>
      </p:sp>
      <p:sp>
        <p:nvSpPr>
          <p:cNvPr id="4" name="Slide Number Placeholder 3">
            <a:extLst>
              <a:ext uri="{FF2B5EF4-FFF2-40B4-BE49-F238E27FC236}">
                <a16:creationId xmlns:a16="http://schemas.microsoft.com/office/drawing/2014/main" id="{BE46AFAB-F8EA-2D44-B159-8D2BED05BE9F}"/>
              </a:ext>
            </a:extLst>
          </p:cNvPr>
          <p:cNvSpPr>
            <a:spLocks noGrp="1"/>
          </p:cNvSpPr>
          <p:nvPr>
            <p:ph type="sldNum" sz="quarter" idx="4"/>
          </p:nvPr>
        </p:nvSpPr>
        <p:spPr/>
        <p:txBody>
          <a:bodyPr/>
          <a:lstStyle/>
          <a:p>
            <a:fld id="{D1EEACBE-03EC-4E7A-962F-F75CCA5C4C08}" type="slidenum">
              <a:rPr lang="en-US" smtClean="0"/>
              <a:pPr/>
              <a:t>32</a:t>
            </a:fld>
            <a:endParaRPr lang="en-US" dirty="0"/>
          </a:p>
        </p:txBody>
      </p:sp>
    </p:spTree>
    <p:extLst>
      <p:ext uri="{BB962C8B-B14F-4D97-AF65-F5344CB8AC3E}">
        <p14:creationId xmlns:p14="http://schemas.microsoft.com/office/powerpoint/2010/main" val="18143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27"/>
          <p:cNvSpPr txBox="1">
            <a:spLocks noGrp="1"/>
          </p:cNvSpPr>
          <p:nvPr>
            <p:ph type="title"/>
          </p:nvPr>
        </p:nvSpPr>
        <p:spPr>
          <a:xfrm>
            <a:off x="453397" y="309859"/>
            <a:ext cx="9976104" cy="590931"/>
          </a:xfrm>
          <a:prstGeom prst="rect">
            <a:avLst/>
          </a:prstGeom>
          <a:noFill/>
          <a:ln>
            <a:noFill/>
          </a:ln>
        </p:spPr>
        <p:txBody>
          <a:bodyPr spcFirstLastPara="1" wrap="square" lIns="91425" tIns="45700" rIns="91425" bIns="45700" anchor="b" anchorCtr="0">
            <a:noAutofit/>
          </a:bodyPr>
          <a:lstStyle/>
          <a:p>
            <a:pPr lvl="0"/>
            <a:r>
              <a:rPr lang="en-US" sz="3200" dirty="0">
                <a:latin typeface="Arial" panose="020B0604020202020204" pitchFamily="34" charset="0"/>
                <a:cs typeface="Arial" panose="020B0604020202020204" pitchFamily="34" charset="0"/>
              </a:rPr>
              <a:t>WHAT’S NEXT (LAB 2)?</a:t>
            </a:r>
          </a:p>
        </p:txBody>
      </p:sp>
      <p:sp>
        <p:nvSpPr>
          <p:cNvPr id="2" name="Rectangle 1">
            <a:extLst>
              <a:ext uri="{FF2B5EF4-FFF2-40B4-BE49-F238E27FC236}">
                <a16:creationId xmlns:a16="http://schemas.microsoft.com/office/drawing/2014/main" id="{2EACE50C-DB4A-BC49-883C-26452E5FF05C}"/>
              </a:ext>
            </a:extLst>
          </p:cNvPr>
          <p:cNvSpPr/>
          <p:nvPr/>
        </p:nvSpPr>
        <p:spPr>
          <a:xfrm>
            <a:off x="854011" y="1250080"/>
            <a:ext cx="9463180" cy="369332"/>
          </a:xfrm>
          <a:prstGeom prst="rect">
            <a:avLst/>
          </a:prstGeom>
        </p:spPr>
        <p:txBody>
          <a:bodyPr wrap="square">
            <a:spAutoFit/>
          </a:bodyPr>
          <a:lstStyle/>
          <a:p>
            <a:pPr algn="ctr">
              <a:lnSpc>
                <a:spcPct val="90000"/>
              </a:lnSpc>
              <a:spcBef>
                <a:spcPts val="0"/>
              </a:spcBef>
              <a:spcAft>
                <a:spcPts val="0"/>
              </a:spcAft>
              <a:buClr>
                <a:srgbClr val="000000"/>
              </a:buClr>
              <a:buSzPts val="2000"/>
            </a:pPr>
            <a:r>
              <a:rPr lang="en-US" sz="2000" dirty="0">
                <a:solidFill>
                  <a:schemeClr val="tx2"/>
                </a:solidFill>
                <a:latin typeface="Arial" panose="020B0604020202020204" pitchFamily="34" charset="0"/>
                <a:ea typeface="Trebuchet MS"/>
                <a:cs typeface="Arial" panose="020B0604020202020204" pitchFamily="34" charset="0"/>
                <a:sym typeface="Trebuchet MS"/>
              </a:rPr>
              <a:t>Training GPU LSTM models using </a:t>
            </a:r>
            <a:r>
              <a:rPr lang="en-US" sz="2000" dirty="0" err="1">
                <a:solidFill>
                  <a:schemeClr val="tx2"/>
                </a:solidFill>
                <a:latin typeface="Arial" panose="020B0604020202020204" pitchFamily="34" charset="0"/>
                <a:ea typeface="Trebuchet MS"/>
                <a:cs typeface="Arial" panose="020B0604020202020204" pitchFamily="34" charset="0"/>
                <a:sym typeface="Trebuchet MS"/>
              </a:rPr>
              <a:t>Keras</a:t>
            </a:r>
            <a:r>
              <a:rPr lang="en-US" sz="2000" dirty="0">
                <a:solidFill>
                  <a:schemeClr val="tx2"/>
                </a:solidFill>
                <a:latin typeface="Arial" panose="020B0604020202020204" pitchFamily="34" charset="0"/>
                <a:ea typeface="Trebuchet MS"/>
                <a:cs typeface="Arial" panose="020B0604020202020204" pitchFamily="34" charset="0"/>
                <a:sym typeface="Trebuchet MS"/>
              </a:rPr>
              <a:t> + TensorFlow for Time Series</a:t>
            </a:r>
          </a:p>
        </p:txBody>
      </p:sp>
      <p:sp>
        <p:nvSpPr>
          <p:cNvPr id="3" name="Rectangle 2">
            <a:extLst>
              <a:ext uri="{FF2B5EF4-FFF2-40B4-BE49-F238E27FC236}">
                <a16:creationId xmlns:a16="http://schemas.microsoft.com/office/drawing/2014/main" id="{4A899748-597D-5149-9477-C9AC5C86423E}"/>
              </a:ext>
            </a:extLst>
          </p:cNvPr>
          <p:cNvSpPr/>
          <p:nvPr/>
        </p:nvSpPr>
        <p:spPr>
          <a:xfrm>
            <a:off x="809060" y="2190301"/>
            <a:ext cx="9264778" cy="1588127"/>
          </a:xfrm>
          <a:prstGeom prst="rect">
            <a:avLst/>
          </a:prstGeom>
        </p:spPr>
        <p:txBody>
          <a:bodyPr wrap="square">
            <a:spAutoFit/>
          </a:bodyPr>
          <a:lstStyle/>
          <a:p>
            <a:pPr marL="342900" lvl="0" indent="-342900">
              <a:lnSpc>
                <a:spcPct val="90000"/>
              </a:lnSpc>
              <a:spcBef>
                <a:spcPts val="0"/>
              </a:spcBef>
              <a:spcAft>
                <a:spcPts val="0"/>
              </a:spcAft>
              <a:buFont typeface="+mj-lt"/>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Discuss Recurrent Networks and Long Short-Term Memory (LSTMs).</a:t>
            </a:r>
          </a:p>
          <a:p>
            <a:pPr marL="342900" lvl="0" indent="-342900">
              <a:lnSpc>
                <a:spcPct val="90000"/>
              </a:lnSpc>
              <a:spcBef>
                <a:spcPts val="0"/>
              </a:spcBef>
              <a:spcAft>
                <a:spcPts val="0"/>
              </a:spcAft>
              <a:buFont typeface="+mj-lt"/>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Learn how to mitigate Vanishing Gradient Problem using LSTMs and get familiarized with their cell structure.</a:t>
            </a:r>
          </a:p>
          <a:p>
            <a:pPr marL="342900" lvl="0" indent="-342900">
              <a:lnSpc>
                <a:spcPct val="90000"/>
              </a:lnSpc>
              <a:spcBef>
                <a:spcPts val="0"/>
              </a:spcBef>
              <a:spcAft>
                <a:spcPts val="0"/>
              </a:spcAft>
              <a:buFont typeface="+mj-lt"/>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Learn how to create sequences of data to feed the temporal nature of RNNs.</a:t>
            </a:r>
          </a:p>
          <a:p>
            <a:pPr marL="342900" lvl="0" indent="-342900">
              <a:lnSpc>
                <a:spcPct val="90000"/>
              </a:lnSpc>
              <a:spcBef>
                <a:spcPts val="0"/>
              </a:spcBef>
              <a:spcAft>
                <a:spcPts val="0"/>
              </a:spcAft>
              <a:buFont typeface="+mj-lt"/>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Design different RNN architectures and even create your own model.</a:t>
            </a:r>
          </a:p>
          <a:p>
            <a:pPr marL="342900" lvl="0" indent="-342900">
              <a:lnSpc>
                <a:spcPct val="90000"/>
              </a:lnSpc>
              <a:spcBef>
                <a:spcPts val="0"/>
              </a:spcBef>
              <a:spcAft>
                <a:spcPts val="0"/>
              </a:spcAft>
              <a:buFont typeface="+mj-lt"/>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Create the confusion matrix and adjust the threshold to different f-1 scores.</a:t>
            </a:r>
          </a:p>
        </p:txBody>
      </p:sp>
      <p:sp>
        <p:nvSpPr>
          <p:cNvPr id="4" name="Slide Number Placeholder 3">
            <a:extLst>
              <a:ext uri="{FF2B5EF4-FFF2-40B4-BE49-F238E27FC236}">
                <a16:creationId xmlns:a16="http://schemas.microsoft.com/office/drawing/2014/main" id="{2C77EA3B-CE6D-A44A-BDB9-4D7FEA11ACB4}"/>
              </a:ext>
            </a:extLst>
          </p:cNvPr>
          <p:cNvSpPr>
            <a:spLocks noGrp="1"/>
          </p:cNvSpPr>
          <p:nvPr>
            <p:ph type="sldNum" sz="quarter" idx="4"/>
          </p:nvPr>
        </p:nvSpPr>
        <p:spPr/>
        <p:txBody>
          <a:bodyPr/>
          <a:lstStyle/>
          <a:p>
            <a:fld id="{D1EEACBE-03EC-4E7A-962F-F75CCA5C4C08}" type="slidenum">
              <a:rPr lang="en-US" smtClean="0">
                <a:latin typeface="Arial" panose="020B0604020202020204" pitchFamily="34" charset="0"/>
                <a:cs typeface="Arial" panose="020B0604020202020204" pitchFamily="34" charset="0"/>
              </a:rPr>
              <a:pPr/>
              <a:t>33</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916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latin typeface="Arial" panose="020B0604020202020204" pitchFamily="34" charset="0"/>
                <a:cs typeface="Arial" panose="020B0604020202020204" pitchFamily="34" charset="0"/>
              </a:rPr>
              <a:t>WORKSHOP SUMMARY</a:t>
            </a:r>
          </a:p>
        </p:txBody>
      </p:sp>
      <p:sp>
        <p:nvSpPr>
          <p:cNvPr id="4" name="Rectangle 3">
            <a:extLst>
              <a:ext uri="{FF2B5EF4-FFF2-40B4-BE49-F238E27FC236}">
                <a16:creationId xmlns:a16="http://schemas.microsoft.com/office/drawing/2014/main" id="{399E7399-706E-4E98-BE47-2F2025AE7B4D}"/>
              </a:ext>
            </a:extLst>
          </p:cNvPr>
          <p:cNvSpPr/>
          <p:nvPr/>
        </p:nvSpPr>
        <p:spPr>
          <a:xfrm>
            <a:off x="673332" y="1588162"/>
            <a:ext cx="9759140" cy="2862322"/>
          </a:xfrm>
          <a:prstGeom prst="rect">
            <a:avLst/>
          </a:prstGeom>
        </p:spPr>
        <p:txBody>
          <a:bodyPr wrap="square">
            <a:spAutoFit/>
          </a:bodyPr>
          <a:lstStyle/>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lvl="0" indent="-285750">
              <a:lnSpc>
                <a:spcPct val="90000"/>
              </a:lnSpc>
              <a:spcBef>
                <a:spcPts val="0"/>
              </a:spcBef>
              <a:spcAft>
                <a:spcPts val="0"/>
              </a:spcAft>
              <a:buClr>
                <a:schemeClr val="dk1"/>
              </a:buClr>
              <a:buSzPts val="2000"/>
              <a:buFont typeface="Arial" panose="020B0604020202020204" pitchFamily="34" charset="0"/>
              <a:buChar char="•"/>
            </a:pPr>
            <a:r>
              <a:rPr lang="en-US" dirty="0">
                <a:solidFill>
                  <a:schemeClr val="bg1"/>
                </a:solidFill>
              </a:rPr>
              <a:t>Full-day workshop with hands-on labs</a:t>
            </a:r>
          </a:p>
          <a:p>
            <a:pPr lvl="0">
              <a:lnSpc>
                <a:spcPct val="90000"/>
              </a:lnSpc>
              <a:spcBef>
                <a:spcPts val="0"/>
              </a:spcBef>
              <a:spcAft>
                <a:spcPts val="0"/>
              </a:spcAft>
              <a:buClr>
                <a:schemeClr val="dk1"/>
              </a:buClr>
              <a:buSzPts val="2000"/>
            </a:pPr>
            <a:endParaRPr lang="en-US" dirty="0">
              <a:solidFill>
                <a:schemeClr val="bg1"/>
              </a:solidFill>
            </a:endParaRPr>
          </a:p>
          <a:p>
            <a:pPr marL="285750" lvl="0" indent="-285750">
              <a:lnSpc>
                <a:spcPct val="90000"/>
              </a:lnSpc>
              <a:spcBef>
                <a:spcPts val="0"/>
              </a:spcBef>
              <a:spcAft>
                <a:spcPts val="0"/>
              </a:spcAft>
              <a:buClr>
                <a:schemeClr val="dk1"/>
              </a:buClr>
              <a:buSzPts val="2000"/>
              <a:buFont typeface="Arial" panose="020B0604020202020204" pitchFamily="34" charset="0"/>
              <a:buChar char="•"/>
            </a:pPr>
            <a:r>
              <a:rPr lang="en-US" dirty="0">
                <a:solidFill>
                  <a:schemeClr val="bg1"/>
                </a:solidFill>
              </a:rPr>
              <a:t>Applications of different types of deep learning models across data collection, curation, and formatting, based on a real production dataset (</a:t>
            </a:r>
            <a:r>
              <a:rPr lang="en-US" dirty="0" err="1">
                <a:solidFill>
                  <a:schemeClr val="bg1"/>
                </a:solidFill>
              </a:rPr>
              <a:t>Backblaze</a:t>
            </a:r>
            <a:r>
              <a:rPr lang="en-US" dirty="0">
                <a:solidFill>
                  <a:schemeClr val="bg1"/>
                </a:solidFill>
              </a:rPr>
              <a:t> hard disk DB)</a:t>
            </a:r>
          </a:p>
          <a:p>
            <a:pPr marL="285750" lvl="0" indent="-285750">
              <a:lnSpc>
                <a:spcPct val="90000"/>
              </a:lnSpc>
              <a:spcBef>
                <a:spcPts val="0"/>
              </a:spcBef>
              <a:spcAft>
                <a:spcPts val="0"/>
              </a:spcAft>
              <a:buClr>
                <a:schemeClr val="dk1"/>
              </a:buClr>
              <a:buSzPts val="2000"/>
              <a:buFont typeface="Arial" panose="020B0604020202020204" pitchFamily="34" charset="0"/>
              <a:buChar char="•"/>
            </a:pPr>
            <a:endParaRPr lang="en-US" dirty="0">
              <a:solidFill>
                <a:schemeClr val="bg1"/>
              </a:solidFill>
            </a:endParaRPr>
          </a:p>
          <a:p>
            <a:pPr marL="285750" indent="-285750">
              <a:lnSpc>
                <a:spcPct val="90000"/>
              </a:lnSpc>
              <a:spcBef>
                <a:spcPts val="0"/>
              </a:spcBef>
              <a:spcAft>
                <a:spcPts val="0"/>
              </a:spcAft>
              <a:buClr>
                <a:schemeClr val="dk1"/>
              </a:buClr>
              <a:buSzPts val="2000"/>
              <a:buFont typeface="Arial" panose="020B0604020202020204" pitchFamily="34" charset="0"/>
              <a:buChar char="•"/>
            </a:pPr>
            <a:r>
              <a:rPr lang="en-US" dirty="0">
                <a:solidFill>
                  <a:schemeClr val="bg1"/>
                </a:solidFill>
              </a:rPr>
              <a:t>The workshop covers a variety of methods/algorithms from Tree-based Machine Learning approaches to Deep Learning models.</a:t>
            </a:r>
          </a:p>
          <a:p>
            <a:pPr marL="285750" indent="-285750">
              <a:lnSpc>
                <a:spcPct val="90000"/>
              </a:lnSpc>
              <a:spcBef>
                <a:spcPts val="0"/>
              </a:spcBef>
              <a:spcAft>
                <a:spcPts val="0"/>
              </a:spcAft>
              <a:buClr>
                <a:schemeClr val="dk1"/>
              </a:buClr>
              <a:buSzPts val="2000"/>
              <a:buFont typeface="Arial" panose="020B0604020202020204" pitchFamily="34" charset="0"/>
              <a:buChar char="•"/>
            </a:pPr>
            <a:endParaRPr lang="en-US" dirty="0">
              <a:solidFill>
                <a:schemeClr val="bg1"/>
              </a:solidFill>
            </a:endParaRPr>
          </a:p>
          <a:p>
            <a:pPr marL="285750" indent="-285750">
              <a:lnSpc>
                <a:spcPct val="90000"/>
              </a:lnSpc>
              <a:spcBef>
                <a:spcPts val="0"/>
              </a:spcBef>
              <a:spcAft>
                <a:spcPts val="0"/>
              </a:spcAft>
              <a:buClr>
                <a:schemeClr val="dk1"/>
              </a:buClr>
              <a:buSzPts val="2000"/>
              <a:buFont typeface="Arial" panose="020B0604020202020204" pitchFamily="34" charset="0"/>
              <a:buChar char="•"/>
            </a:pPr>
            <a:r>
              <a:rPr lang="en-US" dirty="0">
                <a:solidFill>
                  <a:schemeClr val="bg1"/>
                </a:solidFill>
              </a:rPr>
              <a:t>You’ll learn how to deal with false/true positives in industrial applications by utilizing different methods such as time series prediction and anomaly detection.</a:t>
            </a:r>
          </a:p>
        </p:txBody>
      </p:sp>
      <p:sp>
        <p:nvSpPr>
          <p:cNvPr id="5" name="Slide Number Placeholder 4">
            <a:extLst>
              <a:ext uri="{FF2B5EF4-FFF2-40B4-BE49-F238E27FC236}">
                <a16:creationId xmlns:a16="http://schemas.microsoft.com/office/drawing/2014/main" id="{7ED5EF4B-42F6-ED47-A0FA-6F5BA5BC62D7}"/>
              </a:ext>
            </a:extLst>
          </p:cNvPr>
          <p:cNvSpPr>
            <a:spLocks noGrp="1"/>
          </p:cNvSpPr>
          <p:nvPr>
            <p:ph type="sldNum" sz="quarter" idx="4"/>
          </p:nvPr>
        </p:nvSpPr>
        <p:spPr/>
        <p:txBody>
          <a:bodyPr/>
          <a:lstStyle/>
          <a:p>
            <a:fld id="{D1EEACBE-03EC-4E7A-962F-F75CCA5C4C08}" type="slidenum">
              <a:rPr lang="en-US" smtClean="0"/>
              <a:pPr/>
              <a:t>4</a:t>
            </a:fld>
            <a:endParaRPr lang="en-US" dirty="0"/>
          </a:p>
        </p:txBody>
      </p:sp>
    </p:spTree>
    <p:extLst>
      <p:ext uri="{BB962C8B-B14F-4D97-AF65-F5344CB8AC3E}">
        <p14:creationId xmlns:p14="http://schemas.microsoft.com/office/powerpoint/2010/main" val="3525689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t>WORKSHOP OUTLINE</a:t>
            </a:r>
          </a:p>
        </p:txBody>
      </p:sp>
      <p:sp>
        <p:nvSpPr>
          <p:cNvPr id="14" name="Flowchart: Manual Input 13">
            <a:extLst>
              <a:ext uri="{FF2B5EF4-FFF2-40B4-BE49-F238E27FC236}">
                <a16:creationId xmlns:a16="http://schemas.microsoft.com/office/drawing/2014/main" id="{96D72EE4-929B-4034-BCC8-2D1A154E0D43}"/>
              </a:ext>
            </a:extLst>
          </p:cNvPr>
          <p:cNvSpPr/>
          <p:nvPr/>
        </p:nvSpPr>
        <p:spPr>
          <a:xfrm rot="5400000" flipH="1">
            <a:off x="4912302" y="-884892"/>
            <a:ext cx="1148195" cy="5711073"/>
          </a:xfrm>
          <a:prstGeom prst="flowChartManualInpu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Flowchart: Manual Input 15">
            <a:extLst>
              <a:ext uri="{FF2B5EF4-FFF2-40B4-BE49-F238E27FC236}">
                <a16:creationId xmlns:a16="http://schemas.microsoft.com/office/drawing/2014/main" id="{F38E7D66-A3A6-4CDC-B174-685770172E1F}"/>
              </a:ext>
            </a:extLst>
          </p:cNvPr>
          <p:cNvSpPr/>
          <p:nvPr/>
        </p:nvSpPr>
        <p:spPr>
          <a:xfrm rot="16200000" flipH="1">
            <a:off x="6303735" y="-1139121"/>
            <a:ext cx="1148196" cy="6473070"/>
          </a:xfrm>
          <a:prstGeom prst="flowChartManualInp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3272A70A-B756-420F-A5A9-6777F4F6BEB6}"/>
              </a:ext>
            </a:extLst>
          </p:cNvPr>
          <p:cNvSpPr txBox="1"/>
          <p:nvPr/>
        </p:nvSpPr>
        <p:spPr>
          <a:xfrm>
            <a:off x="2689279" y="1768273"/>
            <a:ext cx="198674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0">
              <a:lnSpc>
                <a:spcPct val="90000"/>
              </a:lnSpc>
              <a:spcBef>
                <a:spcPts val="0"/>
              </a:spcBef>
              <a:spcAft>
                <a:spcPts val="0"/>
              </a:spcAft>
              <a:buClr>
                <a:srgbClr val="000000"/>
              </a:buClr>
              <a:buSzPts val="2000"/>
            </a:pPr>
            <a:r>
              <a:rPr lang="en-US" b="1" dirty="0">
                <a:solidFill>
                  <a:schemeClr val="bg1"/>
                </a:solidFill>
                <a:latin typeface="Arial" panose="020B0604020202020204" pitchFamily="34" charset="0"/>
                <a:ea typeface="Trebuchet MS"/>
                <a:cs typeface="Arial" panose="020B0604020202020204" pitchFamily="34" charset="0"/>
                <a:sym typeface="Trebuchet MS"/>
              </a:rPr>
              <a:t>LAB 1 (2 </a:t>
            </a:r>
            <a:r>
              <a:rPr lang="en-US" b="1" dirty="0" err="1">
                <a:solidFill>
                  <a:schemeClr val="bg1"/>
                </a:solidFill>
                <a:latin typeface="Arial" panose="020B0604020202020204" pitchFamily="34" charset="0"/>
                <a:ea typeface="Trebuchet MS"/>
                <a:cs typeface="Arial" panose="020B0604020202020204" pitchFamily="34" charset="0"/>
                <a:sym typeface="Trebuchet MS"/>
              </a:rPr>
              <a:t>hrs</a:t>
            </a:r>
            <a:r>
              <a:rPr lang="en-US" b="1" dirty="0">
                <a:solidFill>
                  <a:schemeClr val="bg1"/>
                </a:solidFill>
                <a:latin typeface="Arial" panose="020B0604020202020204" pitchFamily="34" charset="0"/>
                <a:ea typeface="Trebuchet MS"/>
                <a:cs typeface="Arial" panose="020B0604020202020204" pitchFamily="34" charset="0"/>
                <a:sym typeface="Trebuchet MS"/>
              </a:rPr>
              <a:t>)</a:t>
            </a:r>
            <a:endParaRPr lang="en-US" dirty="0">
              <a:solidFill>
                <a:schemeClr val="bg1"/>
              </a:solidFill>
              <a:latin typeface="Arial" panose="020B0604020202020204" pitchFamily="34" charset="0"/>
              <a:ea typeface="Arial"/>
              <a:cs typeface="Arial" panose="020B0604020202020204" pitchFamily="34" charset="0"/>
              <a:sym typeface="Arial"/>
            </a:endParaRPr>
          </a:p>
        </p:txBody>
      </p:sp>
      <p:sp>
        <p:nvSpPr>
          <p:cNvPr id="18" name="TextBox 17">
            <a:extLst>
              <a:ext uri="{FF2B5EF4-FFF2-40B4-BE49-F238E27FC236}">
                <a16:creationId xmlns:a16="http://schemas.microsoft.com/office/drawing/2014/main" id="{45A4D539-E894-4334-B757-D8A695AACA11}"/>
              </a:ext>
            </a:extLst>
          </p:cNvPr>
          <p:cNvSpPr txBox="1"/>
          <p:nvPr/>
        </p:nvSpPr>
        <p:spPr>
          <a:xfrm>
            <a:off x="4702779" y="1806078"/>
            <a:ext cx="5436528"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dirty="0"/>
              <a:t>Training GPU </a:t>
            </a:r>
            <a:r>
              <a:rPr lang="en-US" dirty="0" err="1"/>
              <a:t>XGBoost</a:t>
            </a:r>
            <a:r>
              <a:rPr lang="en-US" dirty="0"/>
              <a:t> Models with RAPIDS for Time Series</a:t>
            </a:r>
          </a:p>
        </p:txBody>
      </p:sp>
      <p:sp>
        <p:nvSpPr>
          <p:cNvPr id="19" name="Flowchart: Manual Input 18">
            <a:extLst>
              <a:ext uri="{FF2B5EF4-FFF2-40B4-BE49-F238E27FC236}">
                <a16:creationId xmlns:a16="http://schemas.microsoft.com/office/drawing/2014/main" id="{708972EC-F80E-4389-9069-1934536E67AF}"/>
              </a:ext>
            </a:extLst>
          </p:cNvPr>
          <p:cNvSpPr/>
          <p:nvPr/>
        </p:nvSpPr>
        <p:spPr>
          <a:xfrm rot="5400000" flipH="1">
            <a:off x="4912302" y="418311"/>
            <a:ext cx="1148195" cy="5711073"/>
          </a:xfrm>
          <a:prstGeom prst="flowChartManualInpu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Flowchart: Manual Input 19">
            <a:extLst>
              <a:ext uri="{FF2B5EF4-FFF2-40B4-BE49-F238E27FC236}">
                <a16:creationId xmlns:a16="http://schemas.microsoft.com/office/drawing/2014/main" id="{F88AC6EC-E2DF-4764-87BA-C18BD87CBEDB}"/>
              </a:ext>
            </a:extLst>
          </p:cNvPr>
          <p:cNvSpPr/>
          <p:nvPr/>
        </p:nvSpPr>
        <p:spPr>
          <a:xfrm rot="16200000" flipH="1">
            <a:off x="6303735" y="164082"/>
            <a:ext cx="1148196" cy="6473070"/>
          </a:xfrm>
          <a:prstGeom prst="flowChartManualInp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05E67978-75A0-4BD9-9225-7B19F515988D}"/>
              </a:ext>
            </a:extLst>
          </p:cNvPr>
          <p:cNvSpPr txBox="1"/>
          <p:nvPr/>
        </p:nvSpPr>
        <p:spPr>
          <a:xfrm>
            <a:off x="2689279" y="3071476"/>
            <a:ext cx="198674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0">
              <a:lnSpc>
                <a:spcPct val="90000"/>
              </a:lnSpc>
              <a:spcBef>
                <a:spcPts val="0"/>
              </a:spcBef>
              <a:spcAft>
                <a:spcPts val="0"/>
              </a:spcAft>
              <a:buClr>
                <a:srgbClr val="000000"/>
              </a:buClr>
              <a:buSzPts val="2000"/>
            </a:pPr>
            <a:r>
              <a:rPr lang="en-US" b="1" dirty="0">
                <a:solidFill>
                  <a:schemeClr val="bg1"/>
                </a:solidFill>
                <a:latin typeface="Arial" panose="020B0604020202020204" pitchFamily="34" charset="0"/>
                <a:ea typeface="Trebuchet MS"/>
                <a:cs typeface="Arial" panose="020B0604020202020204" pitchFamily="34" charset="0"/>
                <a:sym typeface="Trebuchet MS"/>
              </a:rPr>
              <a:t>LAB 2 (2 </a:t>
            </a:r>
            <a:r>
              <a:rPr lang="en-US" b="1" dirty="0" err="1">
                <a:solidFill>
                  <a:schemeClr val="bg1"/>
                </a:solidFill>
                <a:latin typeface="Arial" panose="020B0604020202020204" pitchFamily="34" charset="0"/>
                <a:ea typeface="Trebuchet MS"/>
                <a:cs typeface="Arial" panose="020B0604020202020204" pitchFamily="34" charset="0"/>
                <a:sym typeface="Trebuchet MS"/>
              </a:rPr>
              <a:t>hrs</a:t>
            </a:r>
            <a:r>
              <a:rPr lang="en-US" b="1" dirty="0">
                <a:solidFill>
                  <a:schemeClr val="bg1"/>
                </a:solidFill>
                <a:latin typeface="Arial" panose="020B0604020202020204" pitchFamily="34" charset="0"/>
                <a:ea typeface="Trebuchet MS"/>
                <a:cs typeface="Arial" panose="020B0604020202020204" pitchFamily="34" charset="0"/>
                <a:sym typeface="Trebuchet MS"/>
              </a:rPr>
              <a:t>)</a:t>
            </a:r>
            <a:endParaRPr lang="en-US" dirty="0">
              <a:solidFill>
                <a:schemeClr val="bg1"/>
              </a:solidFill>
              <a:latin typeface="Arial" panose="020B0604020202020204" pitchFamily="34" charset="0"/>
              <a:ea typeface="Arial"/>
              <a:cs typeface="Arial" panose="020B0604020202020204" pitchFamily="34" charset="0"/>
              <a:sym typeface="Arial"/>
            </a:endParaRPr>
          </a:p>
        </p:txBody>
      </p:sp>
      <p:sp>
        <p:nvSpPr>
          <p:cNvPr id="22" name="TextBox 21">
            <a:extLst>
              <a:ext uri="{FF2B5EF4-FFF2-40B4-BE49-F238E27FC236}">
                <a16:creationId xmlns:a16="http://schemas.microsoft.com/office/drawing/2014/main" id="{B90272DE-DEB4-4D51-97F0-C2DB9AF58CEC}"/>
              </a:ext>
            </a:extLst>
          </p:cNvPr>
          <p:cNvSpPr txBox="1"/>
          <p:nvPr/>
        </p:nvSpPr>
        <p:spPr>
          <a:xfrm>
            <a:off x="4702779" y="3109281"/>
            <a:ext cx="5436528"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dirty="0"/>
              <a:t>Training GPU LSTM Models Using </a:t>
            </a:r>
            <a:r>
              <a:rPr lang="en-US" dirty="0" err="1"/>
              <a:t>Keras</a:t>
            </a:r>
            <a:r>
              <a:rPr lang="en-US" dirty="0"/>
              <a:t> + </a:t>
            </a:r>
            <a:r>
              <a:rPr lang="en-US" dirty="0" err="1"/>
              <a:t>Tensorflow</a:t>
            </a:r>
            <a:r>
              <a:rPr lang="en-US" dirty="0"/>
              <a:t> for Time Series</a:t>
            </a:r>
          </a:p>
        </p:txBody>
      </p:sp>
      <p:sp>
        <p:nvSpPr>
          <p:cNvPr id="23" name="Flowchart: Manual Input 22">
            <a:extLst>
              <a:ext uri="{FF2B5EF4-FFF2-40B4-BE49-F238E27FC236}">
                <a16:creationId xmlns:a16="http://schemas.microsoft.com/office/drawing/2014/main" id="{6E09EA84-83A1-4B44-AB72-904D250F2214}"/>
              </a:ext>
            </a:extLst>
          </p:cNvPr>
          <p:cNvSpPr/>
          <p:nvPr/>
        </p:nvSpPr>
        <p:spPr>
          <a:xfrm rot="5400000" flipH="1">
            <a:off x="4912302" y="1727044"/>
            <a:ext cx="1148195" cy="5711073"/>
          </a:xfrm>
          <a:prstGeom prst="flowChartManualInpu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4" name="Flowchart: Manual Input 23">
            <a:extLst>
              <a:ext uri="{FF2B5EF4-FFF2-40B4-BE49-F238E27FC236}">
                <a16:creationId xmlns:a16="http://schemas.microsoft.com/office/drawing/2014/main" id="{945EB933-DD9D-45F0-B34B-96C95D2B9BA3}"/>
              </a:ext>
            </a:extLst>
          </p:cNvPr>
          <p:cNvSpPr/>
          <p:nvPr/>
        </p:nvSpPr>
        <p:spPr>
          <a:xfrm rot="16200000" flipH="1">
            <a:off x="6303735" y="1472815"/>
            <a:ext cx="1148196" cy="6473070"/>
          </a:xfrm>
          <a:prstGeom prst="flowChartManualInp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B991F963-3D7A-4155-8724-A3422845EBB4}"/>
              </a:ext>
            </a:extLst>
          </p:cNvPr>
          <p:cNvSpPr txBox="1"/>
          <p:nvPr/>
        </p:nvSpPr>
        <p:spPr>
          <a:xfrm>
            <a:off x="2689279" y="4339531"/>
            <a:ext cx="20656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0">
              <a:lnSpc>
                <a:spcPct val="90000"/>
              </a:lnSpc>
              <a:spcBef>
                <a:spcPts val="0"/>
              </a:spcBef>
              <a:spcAft>
                <a:spcPts val="0"/>
              </a:spcAft>
              <a:buClr>
                <a:srgbClr val="000000"/>
              </a:buClr>
              <a:buSzPts val="2000"/>
            </a:pPr>
            <a:r>
              <a:rPr lang="en-US" b="1" dirty="0">
                <a:solidFill>
                  <a:schemeClr val="bg1"/>
                </a:solidFill>
                <a:latin typeface="Arial" panose="020B0604020202020204" pitchFamily="34" charset="0"/>
                <a:ea typeface="Trebuchet MS"/>
                <a:cs typeface="Arial" panose="020B0604020202020204" pitchFamily="34" charset="0"/>
                <a:sym typeface="Trebuchet MS"/>
              </a:rPr>
              <a:t>LAB 3 (2 </a:t>
            </a:r>
            <a:r>
              <a:rPr lang="en-US" b="1" dirty="0" err="1">
                <a:solidFill>
                  <a:schemeClr val="bg1"/>
                </a:solidFill>
                <a:latin typeface="Arial" panose="020B0604020202020204" pitchFamily="34" charset="0"/>
                <a:ea typeface="Trebuchet MS"/>
                <a:cs typeface="Arial" panose="020B0604020202020204" pitchFamily="34" charset="0"/>
                <a:sym typeface="Trebuchet MS"/>
              </a:rPr>
              <a:t>hrs</a:t>
            </a:r>
            <a:r>
              <a:rPr lang="en-US" b="1" dirty="0">
                <a:solidFill>
                  <a:schemeClr val="bg1"/>
                </a:solidFill>
                <a:latin typeface="Arial" panose="020B0604020202020204" pitchFamily="34" charset="0"/>
                <a:ea typeface="Trebuchet MS"/>
                <a:cs typeface="Arial" panose="020B0604020202020204" pitchFamily="34" charset="0"/>
                <a:sym typeface="Trebuchet MS"/>
              </a:rPr>
              <a:t>)</a:t>
            </a:r>
            <a:endParaRPr lang="en-US" dirty="0">
              <a:solidFill>
                <a:schemeClr val="bg1"/>
              </a:solidFill>
              <a:latin typeface="Arial" panose="020B0604020202020204" pitchFamily="34" charset="0"/>
              <a:ea typeface="Arial"/>
              <a:cs typeface="Arial" panose="020B0604020202020204" pitchFamily="34" charset="0"/>
              <a:sym typeface="Arial"/>
            </a:endParaRPr>
          </a:p>
        </p:txBody>
      </p:sp>
      <p:sp>
        <p:nvSpPr>
          <p:cNvPr id="26" name="TextBox 25">
            <a:extLst>
              <a:ext uri="{FF2B5EF4-FFF2-40B4-BE49-F238E27FC236}">
                <a16:creationId xmlns:a16="http://schemas.microsoft.com/office/drawing/2014/main" id="{CE8145F8-FBFE-4185-A0A4-DB3C12B727EF}"/>
              </a:ext>
            </a:extLst>
          </p:cNvPr>
          <p:cNvSpPr txBox="1"/>
          <p:nvPr/>
        </p:nvSpPr>
        <p:spPr>
          <a:xfrm>
            <a:off x="4711092" y="4556513"/>
            <a:ext cx="5436528"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dirty="0"/>
              <a:t>Training Autoencoder for Anomaly Detection</a:t>
            </a:r>
          </a:p>
        </p:txBody>
      </p:sp>
      <p:sp>
        <p:nvSpPr>
          <p:cNvPr id="27" name="Oval 26">
            <a:extLst>
              <a:ext uri="{FF2B5EF4-FFF2-40B4-BE49-F238E27FC236}">
                <a16:creationId xmlns:a16="http://schemas.microsoft.com/office/drawing/2014/main" id="{DE6504F1-E244-4E6E-BA6A-A9F8BDB717B4}"/>
              </a:ext>
            </a:extLst>
          </p:cNvPr>
          <p:cNvSpPr/>
          <p:nvPr/>
        </p:nvSpPr>
        <p:spPr>
          <a:xfrm>
            <a:off x="1187260" y="1555145"/>
            <a:ext cx="830997" cy="83099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1</a:t>
            </a:r>
          </a:p>
        </p:txBody>
      </p:sp>
      <p:sp>
        <p:nvSpPr>
          <p:cNvPr id="28" name="Oval 27">
            <a:extLst>
              <a:ext uri="{FF2B5EF4-FFF2-40B4-BE49-F238E27FC236}">
                <a16:creationId xmlns:a16="http://schemas.microsoft.com/office/drawing/2014/main" id="{20896AE8-F42A-4550-A062-9EA8DFD796AB}"/>
              </a:ext>
            </a:extLst>
          </p:cNvPr>
          <p:cNvSpPr/>
          <p:nvPr/>
        </p:nvSpPr>
        <p:spPr>
          <a:xfrm>
            <a:off x="1187259" y="2826518"/>
            <a:ext cx="830997" cy="83099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2</a:t>
            </a:r>
          </a:p>
        </p:txBody>
      </p:sp>
      <p:sp>
        <p:nvSpPr>
          <p:cNvPr id="29" name="Oval 28">
            <a:extLst>
              <a:ext uri="{FF2B5EF4-FFF2-40B4-BE49-F238E27FC236}">
                <a16:creationId xmlns:a16="http://schemas.microsoft.com/office/drawing/2014/main" id="{53E685E9-20A6-464D-B256-6FD622400340}"/>
              </a:ext>
            </a:extLst>
          </p:cNvPr>
          <p:cNvSpPr/>
          <p:nvPr/>
        </p:nvSpPr>
        <p:spPr>
          <a:xfrm>
            <a:off x="1187259" y="4135527"/>
            <a:ext cx="830997" cy="83099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3</a:t>
            </a:r>
          </a:p>
        </p:txBody>
      </p:sp>
      <p:sp>
        <p:nvSpPr>
          <p:cNvPr id="4" name="Slide Number Placeholder 3">
            <a:extLst>
              <a:ext uri="{FF2B5EF4-FFF2-40B4-BE49-F238E27FC236}">
                <a16:creationId xmlns:a16="http://schemas.microsoft.com/office/drawing/2014/main" id="{8CBF89E2-AD1D-5F4F-9D72-D86F60B16726}"/>
              </a:ext>
            </a:extLst>
          </p:cNvPr>
          <p:cNvSpPr>
            <a:spLocks noGrp="1"/>
          </p:cNvSpPr>
          <p:nvPr>
            <p:ph type="sldNum" sz="quarter" idx="4"/>
          </p:nvPr>
        </p:nvSpPr>
        <p:spPr>
          <a:xfrm>
            <a:off x="7499840" y="5395866"/>
            <a:ext cx="2468563" cy="328613"/>
          </a:xfrm>
        </p:spPr>
        <p:txBody>
          <a:bodyPr/>
          <a:lstStyle/>
          <a:p>
            <a:fld id="{D1EEACBE-03EC-4E7A-962F-F75CCA5C4C08}" type="slidenum">
              <a:rPr lang="en-US" smtClean="0">
                <a:latin typeface="Arial" panose="020B0604020202020204" pitchFamily="34" charset="0"/>
                <a:cs typeface="Arial" panose="020B0604020202020204" pitchFamily="34" charset="0"/>
              </a:rPr>
              <a:pPr/>
              <a:t>5</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070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a:latin typeface="Arial" panose="020B0604020202020204" pitchFamily="34" charset="0"/>
                <a:cs typeface="Arial" panose="020B0604020202020204" pitchFamily="34" charset="0"/>
              </a:rPr>
              <a:t>Introduction To </a:t>
            </a:r>
            <a:br>
              <a:rPr lang="en-US" sz="3600" dirty="0">
                <a:latin typeface="Arial" panose="020B0604020202020204" pitchFamily="34" charset="0"/>
                <a:cs typeface="Arial" panose="020B0604020202020204" pitchFamily="34" charset="0"/>
              </a:rPr>
            </a:br>
            <a:r>
              <a:rPr lang="en-US" sz="3600" dirty="0">
                <a:latin typeface="Arial" panose="020B0604020202020204" pitchFamily="34" charset="0"/>
                <a:cs typeface="Arial" panose="020B0604020202020204" pitchFamily="34" charset="0"/>
              </a:rPr>
              <a:t>Predictive Maintenance</a:t>
            </a:r>
          </a:p>
        </p:txBody>
      </p:sp>
    </p:spTree>
    <p:extLst>
      <p:ext uri="{BB962C8B-B14F-4D97-AF65-F5344CB8AC3E}">
        <p14:creationId xmlns:p14="http://schemas.microsoft.com/office/powerpoint/2010/main" val="38224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PREDICTIVE MAINTENANCE</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331163"/>
            <a:ext cx="9759140" cy="3277820"/>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Schedule-based maintenance provides a regularly scheduled time for part replacements and repairs. A more efficient approach is predictive maintenance: part replacements are driven by data and analytics. </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Predictive maintenance can be divided into several key steps : a) estimation of remaining useful life of critical parts, b) identification of anomalies, c) mapping of anomalies to part failures through service logs. </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Predictive maintenance helps to manage failures and avoid costly unplanned downtime. </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Other benefits include fewer unnecessary repairs, optimized spare parts inventory, and longer lifespan of equipment and parts—ultimately increasing equipment availability and improving operational efficiency.</a:t>
            </a: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7</a:t>
            </a:fld>
            <a:endParaRPr lang="en-US" dirty="0"/>
          </a:p>
        </p:txBody>
      </p:sp>
    </p:spTree>
    <p:extLst>
      <p:ext uri="{BB962C8B-B14F-4D97-AF65-F5344CB8AC3E}">
        <p14:creationId xmlns:p14="http://schemas.microsoft.com/office/powerpoint/2010/main" val="386326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pic>
        <p:nvPicPr>
          <p:cNvPr id="662" name="Google Shape;662;p21" descr="Image result for commercial turbofan engine c-mapss"/>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461330" y="-35146"/>
            <a:ext cx="8538625" cy="6186764"/>
          </a:xfrm>
          <a:prstGeom prst="rect">
            <a:avLst/>
          </a:prstGeom>
          <a:noFill/>
          <a:ln>
            <a:noFill/>
          </a:ln>
        </p:spPr>
      </p:pic>
      <p:sp>
        <p:nvSpPr>
          <p:cNvPr id="663" name="Google Shape;663;p21"/>
          <p:cNvSpPr/>
          <p:nvPr/>
        </p:nvSpPr>
        <p:spPr>
          <a:xfrm>
            <a:off x="-10885" y="-11390"/>
            <a:ext cx="5344885" cy="6186765"/>
          </a:xfrm>
          <a:custGeom>
            <a:avLst/>
            <a:gdLst/>
            <a:ahLst/>
            <a:cxnLst/>
            <a:rect l="l" t="t" r="r" b="b"/>
            <a:pathLst>
              <a:path w="3360" h="3892" extrusionOk="0">
                <a:moveTo>
                  <a:pt x="3360" y="0"/>
                </a:moveTo>
                <a:lnTo>
                  <a:pt x="0" y="0"/>
                </a:lnTo>
                <a:lnTo>
                  <a:pt x="0" y="3892"/>
                </a:lnTo>
                <a:lnTo>
                  <a:pt x="1097" y="3892"/>
                </a:lnTo>
                <a:lnTo>
                  <a:pt x="3360" y="0"/>
                </a:lnTo>
                <a:close/>
              </a:path>
            </a:pathLst>
          </a:custGeom>
          <a:solidFill>
            <a:srgbClr val="FEFEFE">
              <a:alpha val="63921"/>
            </a:srgbClr>
          </a:solidFill>
          <a:ln>
            <a:noFill/>
          </a:ln>
          <a:effectLst>
            <a:outerShdw blurRad="165100" dist="38100" dir="18900000" algn="bl" rotWithShape="0">
              <a:srgbClr val="000000">
                <a:alpha val="42745"/>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664" name="Google Shape;664;p21"/>
          <p:cNvSpPr/>
          <p:nvPr/>
        </p:nvSpPr>
        <p:spPr>
          <a:xfrm>
            <a:off x="0" y="-11390"/>
            <a:ext cx="5334000" cy="6189940"/>
          </a:xfrm>
          <a:custGeom>
            <a:avLst/>
            <a:gdLst/>
            <a:ahLst/>
            <a:cxnLst/>
            <a:rect l="l" t="t" r="r" b="b"/>
            <a:pathLst>
              <a:path w="3360" h="3892" extrusionOk="0">
                <a:moveTo>
                  <a:pt x="3360" y="0"/>
                </a:moveTo>
                <a:lnTo>
                  <a:pt x="0" y="0"/>
                </a:lnTo>
                <a:lnTo>
                  <a:pt x="0" y="3892"/>
                </a:lnTo>
                <a:lnTo>
                  <a:pt x="1097" y="3892"/>
                </a:lnTo>
                <a:lnTo>
                  <a:pt x="3360" y="0"/>
                </a:lnTo>
                <a:close/>
              </a:path>
            </a:pathLst>
          </a:custGeom>
          <a:solidFill>
            <a:srgbClr val="000000"/>
          </a:solidFill>
          <a:ln>
            <a:noFill/>
          </a:ln>
          <a:effectLst>
            <a:outerShdw blurRad="165100" dist="38100" dir="18900000" algn="bl" rotWithShape="0">
              <a:srgbClr val="000000">
                <a:alpha val="42745"/>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dirty="0">
              <a:ln>
                <a:noFill/>
              </a:ln>
              <a:solidFill>
                <a:srgbClr val="FFFFFF"/>
              </a:solidFill>
              <a:effectLst/>
              <a:uLnTx/>
              <a:uFillTx/>
              <a:latin typeface="Trebuchet MS"/>
              <a:ea typeface="Trebuchet MS"/>
              <a:cs typeface="Trebuchet MS"/>
              <a:sym typeface="Trebuchet MS"/>
            </a:endParaRPr>
          </a:p>
        </p:txBody>
      </p:sp>
      <p:sp>
        <p:nvSpPr>
          <p:cNvPr id="665" name="Google Shape;665;p21"/>
          <p:cNvSpPr txBox="1"/>
          <p:nvPr/>
        </p:nvSpPr>
        <p:spPr>
          <a:xfrm>
            <a:off x="526226" y="410755"/>
            <a:ext cx="3870209" cy="867869"/>
          </a:xfrm>
          <a:prstGeom prst="rect">
            <a:avLst/>
          </a:prstGeom>
          <a:noFill/>
          <a:ln>
            <a:noFill/>
          </a:ln>
        </p:spPr>
        <p:txBody>
          <a:bodyPr spcFirstLastPara="1" wrap="square" lIns="91375" tIns="45675" rIns="91375" bIns="45675" anchor="b" anchorCtr="0">
            <a:spAutoFit/>
          </a:bodyPr>
          <a:lstStyle/>
          <a:p>
            <a:pPr marL="9525" marR="0" lvl="0" indent="-9525"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REMAINING USEFUL LIFE PREDICTION</a:t>
            </a:r>
            <a:endParaRPr kumimoji="0" sz="1400" b="0" i="0" u="none" strike="noStrike" kern="0" cap="none" spc="0" normalizeH="0" baseline="0" noProof="0" dirty="0">
              <a:ln>
                <a:noFill/>
              </a:ln>
              <a:solidFill>
                <a:srgbClr val="FFFFFF"/>
              </a:solidFill>
              <a:effectLst/>
              <a:uLnTx/>
              <a:uFillTx/>
              <a:latin typeface="Arial"/>
              <a:ea typeface="MS PGothic" pitchFamily="34" charset="-128"/>
              <a:cs typeface="Arial"/>
              <a:sym typeface="Arial"/>
            </a:endParaRPr>
          </a:p>
        </p:txBody>
      </p:sp>
      <p:sp>
        <p:nvSpPr>
          <p:cNvPr id="666" name="Google Shape;666;p21"/>
          <p:cNvSpPr/>
          <p:nvPr/>
        </p:nvSpPr>
        <p:spPr>
          <a:xfrm>
            <a:off x="396503" y="1338838"/>
            <a:ext cx="3102112" cy="286232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Reliably predicting the remaining life of mechanical equipment avoids unscheduled maintenance and extends equipment utility.</a:t>
            </a:r>
            <a:endParaRPr kumimoji="0" sz="1400" b="0" i="0" u="none" strike="noStrike" kern="0" cap="none" spc="0" normalizeH="0" baseline="0" noProof="0" dirty="0">
              <a:ln>
                <a:noFill/>
              </a:ln>
              <a:solidFill>
                <a:srgbClr val="FFFFFF"/>
              </a:solidFill>
              <a:effectLst/>
              <a:uLnTx/>
              <a:uFillTx/>
              <a:latin typeface="Arial"/>
              <a:ea typeface="MS PGothic" pitchFamily="34" charset="-128"/>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1" i="0" u="none" strike="noStrike" kern="0" cap="none" spc="0" normalizeH="0" baseline="0" noProof="0" dirty="0">
              <a:ln>
                <a:noFill/>
              </a:ln>
              <a:solidFill>
                <a:srgbClr val="FFFFFF"/>
              </a:solidFill>
              <a:effectLst/>
              <a:uLnTx/>
              <a:uFillTx/>
              <a:latin typeface="Trebuchet MS"/>
              <a:ea typeface="Trebuchet MS"/>
              <a:cs typeface="Trebuchet MS"/>
              <a:sym typeface="Trebuchet M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Trebuchet MS"/>
                <a:ea typeface="MS PGothic" pitchFamily="34" charset="-128"/>
                <a:cs typeface="Arial"/>
                <a:sym typeface="Trebuchet MS"/>
              </a:rPr>
              <a:t>The health of an engine fleet can be modeled using data from 21 engine sensors (temperature, pressure, rpm, etc.).  </a:t>
            </a:r>
            <a:endParaRPr kumimoji="0" sz="1200" b="1" i="0" u="none" strike="noStrike" kern="0" cap="none" spc="0" normalizeH="0" baseline="0" noProof="0" dirty="0">
              <a:ln>
                <a:noFill/>
              </a:ln>
              <a:solidFill>
                <a:srgbClr val="FFFFFF"/>
              </a:solidFill>
              <a:effectLst/>
              <a:uLnTx/>
              <a:uFillTx/>
              <a:latin typeface="Trebuchet MS"/>
              <a:ea typeface="MS PGothic" pitchFamily="34" charset="-128"/>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1" i="0" u="none" strike="noStrike" kern="0" cap="none" spc="0" normalizeH="0" baseline="0" noProof="0" dirty="0">
              <a:ln>
                <a:noFill/>
              </a:ln>
              <a:solidFill>
                <a:srgbClr val="B3B3B3"/>
              </a:solidFill>
              <a:effectLst/>
              <a:uLnTx/>
              <a:uFillTx/>
              <a:latin typeface="Trebuchet MS"/>
              <a:ea typeface="MS PGothic" pitchFamily="34" charset="-128"/>
              <a:cs typeface="Arial"/>
              <a:sym typeface="Trebuchet M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Trebuchet MS"/>
                <a:ea typeface="MS PGothic" pitchFamily="34" charset="-128"/>
                <a:cs typeface="Arial"/>
                <a:sym typeface="Trebuchet MS"/>
              </a:rPr>
              <a:t>State of the art deep learning models are proving capable of predicting the remaining useful life with </a:t>
            </a:r>
            <a:br>
              <a:rPr kumimoji="0" lang="en-US" sz="1200" b="0" i="0" u="none" strike="noStrike" kern="0" cap="none" spc="0" normalizeH="0" baseline="0" noProof="0" dirty="0">
                <a:ln>
                  <a:noFill/>
                </a:ln>
                <a:solidFill>
                  <a:srgbClr val="FFFFFF"/>
                </a:solidFill>
                <a:effectLst/>
                <a:uLnTx/>
                <a:uFillTx/>
                <a:latin typeface="Trebuchet MS"/>
                <a:ea typeface="Trebuchet MS"/>
                <a:cs typeface="Trebuchet MS"/>
                <a:sym typeface="Trebuchet MS"/>
              </a:rPr>
            </a:br>
            <a:r>
              <a:rPr kumimoji="0" lang="en-US" sz="1200" b="0" i="0" u="none" strike="noStrike" kern="0" cap="none" spc="0" normalizeH="0" baseline="0" noProof="0" dirty="0">
                <a:ln>
                  <a:noFill/>
                </a:ln>
                <a:solidFill>
                  <a:srgbClr val="76B900"/>
                </a:solidFill>
                <a:effectLst/>
                <a:uLnTx/>
                <a:uFillTx/>
                <a:latin typeface="Trebuchet MS"/>
                <a:ea typeface="Trebuchet MS"/>
                <a:cs typeface="Trebuchet MS"/>
                <a:sym typeface="Trebuchet MS"/>
              </a:rPr>
              <a:t>35-49% better accuracy than </a:t>
            </a:r>
            <a:br>
              <a:rPr kumimoji="0" lang="en-US" sz="1200" b="0" i="0" u="none" strike="noStrike" kern="0" cap="none" spc="0" normalizeH="0" baseline="0" noProof="0" dirty="0">
                <a:ln>
                  <a:noFill/>
                </a:ln>
                <a:solidFill>
                  <a:srgbClr val="76B900"/>
                </a:solidFill>
                <a:effectLst/>
                <a:uLnTx/>
                <a:uFillTx/>
                <a:latin typeface="Trebuchet MS"/>
                <a:ea typeface="Trebuchet MS"/>
                <a:cs typeface="Trebuchet MS"/>
                <a:sym typeface="Trebuchet MS"/>
              </a:rPr>
            </a:br>
            <a:r>
              <a:rPr kumimoji="0" lang="en-US" sz="1200" b="0" i="0" u="none" strike="noStrike" kern="0" cap="none" spc="0" normalizeH="0" baseline="0" noProof="0" dirty="0">
                <a:ln>
                  <a:noFill/>
                </a:ln>
                <a:solidFill>
                  <a:srgbClr val="76B900"/>
                </a:solidFill>
                <a:effectLst/>
                <a:uLnTx/>
                <a:uFillTx/>
                <a:latin typeface="Trebuchet MS"/>
                <a:ea typeface="Trebuchet MS"/>
                <a:cs typeface="Trebuchet MS"/>
                <a:sym typeface="Trebuchet MS"/>
              </a:rPr>
              <a:t>traditional methods.</a:t>
            </a:r>
            <a:endParaRPr kumimoji="0" sz="1200" b="0" i="0" u="none" strike="noStrike" kern="0" cap="none" spc="0" normalizeH="0" baseline="0" noProof="0" dirty="0">
              <a:ln>
                <a:noFill/>
              </a:ln>
              <a:solidFill>
                <a:srgbClr val="76B900"/>
              </a:solidFill>
              <a:effectLst/>
              <a:uLnTx/>
              <a:uFillTx/>
              <a:latin typeface="Trebuchet MS"/>
              <a:ea typeface="Trebuchet MS"/>
              <a:cs typeface="Trebuchet MS"/>
              <a:sym typeface="Trebuchet MS"/>
            </a:endParaRPr>
          </a:p>
        </p:txBody>
      </p:sp>
      <p:pic>
        <p:nvPicPr>
          <p:cNvPr id="667" name="Google Shape;667;p2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26226" y="5310746"/>
            <a:ext cx="983382" cy="212102"/>
          </a:xfrm>
          <a:prstGeom prst="rect">
            <a:avLst/>
          </a:prstGeom>
          <a:noFill/>
          <a:ln>
            <a:noFill/>
          </a:ln>
        </p:spPr>
      </p:pic>
      <p:pic>
        <p:nvPicPr>
          <p:cNvPr id="668" name="Google Shape;668;p2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699072" y="3591697"/>
            <a:ext cx="2877225" cy="1931151"/>
          </a:xfrm>
          <a:prstGeom prst="rect">
            <a:avLst/>
          </a:prstGeom>
          <a:noFill/>
          <a:ln w="19050" cap="flat" cmpd="sng">
            <a:solidFill>
              <a:srgbClr val="A6A6A6"/>
            </a:solidFill>
            <a:prstDash val="solid"/>
            <a:round/>
            <a:headEnd type="none" w="sm" len="sm"/>
            <a:tailEnd type="none" w="sm" len="sm"/>
          </a:ln>
        </p:spPr>
      </p:pic>
      <p:sp>
        <p:nvSpPr>
          <p:cNvPr id="669" name="Google Shape;669;p21"/>
          <p:cNvSpPr txBox="1"/>
          <p:nvPr/>
        </p:nvSpPr>
        <p:spPr>
          <a:xfrm>
            <a:off x="2461330" y="5920826"/>
            <a:ext cx="9711559" cy="230792"/>
          </a:xfrm>
          <a:prstGeom prst="rect">
            <a:avLst/>
          </a:prstGeom>
          <a:noFill/>
          <a:ln>
            <a:noFill/>
          </a:ln>
        </p:spPr>
        <p:txBody>
          <a:bodyPr spcFirstLastPara="1" wrap="square" lIns="91425" tIns="45700" rIns="91425" bIns="45700" anchor="ctr" anchorCtr="0">
            <a:sp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6E6E6E"/>
                </a:solidFill>
                <a:effectLst/>
                <a:uLnTx/>
                <a:uFillTx/>
                <a:latin typeface="Trebuchet MS"/>
                <a:ea typeface="Trebuchet MS"/>
                <a:cs typeface="Trebuchet MS"/>
                <a:sym typeface="Trebuchet MS"/>
              </a:rPr>
              <a:t>NASA engine dataset: Turbofan Engine Degradation Simulation Data Set </a:t>
            </a:r>
            <a:r>
              <a:rPr kumimoji="0" lang="en-US" sz="1000" b="0" i="0" u="sng" strike="noStrike" kern="0" cap="none" spc="0" normalizeH="0" baseline="0" noProof="0" dirty="0">
                <a:ln>
                  <a:noFill/>
                </a:ln>
                <a:solidFill>
                  <a:srgbClr val="FFFFFF"/>
                </a:solidFill>
                <a:effectLst/>
                <a:uLnTx/>
                <a:uFillTx/>
                <a:latin typeface="Arial"/>
                <a:ea typeface="Arial"/>
                <a:cs typeface="Arial"/>
                <a:sym typeface="Arial"/>
                <a:hlinkClick r:id="rId6"/>
              </a:rPr>
              <a:t>https://ti.arc.nasa.gov/tech/dash/groups/pcoe/prognostic-data-repository/</a:t>
            </a:r>
            <a:endParaRPr kumimoji="0" sz="1000" b="0" i="0" u="none" strike="noStrike" kern="0" cap="none" spc="0" normalizeH="0" baseline="0" noProof="0" dirty="0">
              <a:ln>
                <a:noFill/>
              </a:ln>
              <a:solidFill>
                <a:srgbClr val="B3B3B3"/>
              </a:solidFill>
              <a:effectLst/>
              <a:uLnTx/>
              <a:uFillTx/>
              <a:latin typeface="Trebuchet MS"/>
              <a:ea typeface="Trebuchet MS"/>
              <a:cs typeface="Trebuchet MS"/>
              <a:sym typeface="Trebuchet MS"/>
            </a:endParaRPr>
          </a:p>
        </p:txBody>
      </p:sp>
      <p:pic>
        <p:nvPicPr>
          <p:cNvPr id="670" name="Google Shape;670;p21"/>
          <p:cNvPicPr preferRelativeResize="0">
            <a:picLocks noChangeAspect="1"/>
          </p:cNvPicPr>
          <p:nvPr/>
        </p:nvPicPr>
        <p:blipFill rotWithShape="1">
          <a:blip r:embed="rId7" cstate="email">
            <a:alphaModFix/>
            <a:biLevel thresh="75000"/>
            <a:extLst>
              <a:ext uri="{BEBA8EAE-BF5A-486C-A8C5-ECC9F3942E4B}">
                <a14:imgProps xmlns:a14="http://schemas.microsoft.com/office/drawing/2010/main">
                  <a14:imgLayer r:embed="rId8">
                    <a14:imgEffect>
                      <a14:saturation sat="101000"/>
                    </a14:imgEffect>
                  </a14:imgLayer>
                </a14:imgProps>
              </a:ext>
              <a:ext uri="{28A0092B-C50C-407E-A947-70E740481C1C}">
                <a14:useLocalDpi xmlns:a14="http://schemas.microsoft.com/office/drawing/2010/main"/>
              </a:ext>
            </a:extLst>
          </a:blip>
          <a:srcRect/>
          <a:stretch/>
        </p:blipFill>
        <p:spPr>
          <a:xfrm>
            <a:off x="498133" y="4833362"/>
            <a:ext cx="1254251" cy="38404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C64205-6820-4BC2-BCAF-296ED4710141}"/>
              </a:ext>
            </a:extLst>
          </p:cNvPr>
          <p:cNvSpPr>
            <a:spLocks noGrp="1"/>
          </p:cNvSpPr>
          <p:nvPr>
            <p:ph type="title"/>
          </p:nvPr>
        </p:nvSpPr>
        <p:spPr>
          <a:xfrm>
            <a:off x="416151" y="589637"/>
            <a:ext cx="10140497" cy="590931"/>
          </a:xfrm>
        </p:spPr>
        <p:txBody>
          <a:bodyPr/>
          <a:lstStyle/>
          <a:p>
            <a:r>
              <a:rPr lang="en-US" dirty="0"/>
              <a:t>Oil field Predictive Maintenance</a:t>
            </a:r>
          </a:p>
        </p:txBody>
      </p:sp>
      <p:sp>
        <p:nvSpPr>
          <p:cNvPr id="7" name="Content Placeholder 6">
            <a:extLst>
              <a:ext uri="{FF2B5EF4-FFF2-40B4-BE49-F238E27FC236}">
                <a16:creationId xmlns:a16="http://schemas.microsoft.com/office/drawing/2014/main" id="{A6467881-2E19-49DA-9280-D06C445A282F}"/>
              </a:ext>
            </a:extLst>
          </p:cNvPr>
          <p:cNvSpPr>
            <a:spLocks noGrp="1"/>
          </p:cNvSpPr>
          <p:nvPr>
            <p:ph sz="half" idx="2"/>
          </p:nvPr>
        </p:nvSpPr>
        <p:spPr>
          <a:xfrm>
            <a:off x="5147209" y="1836987"/>
            <a:ext cx="5610384" cy="3912772"/>
          </a:xfrm>
        </p:spPr>
        <p:txBody>
          <a:bodyPr/>
          <a:lstStyle/>
          <a:p>
            <a:pPr>
              <a:spcBef>
                <a:spcPts val="600"/>
              </a:spcBef>
              <a:spcAft>
                <a:spcPts val="600"/>
              </a:spcAft>
            </a:pPr>
            <a:r>
              <a:rPr lang="en-US" sz="1800" dirty="0"/>
              <a:t>60K Oil Wells WW equipped with Electric Submersible Pumps (ESP) </a:t>
            </a:r>
          </a:p>
          <a:p>
            <a:pPr>
              <a:spcBef>
                <a:spcPts val="300"/>
              </a:spcBef>
              <a:spcAft>
                <a:spcPts val="300"/>
              </a:spcAft>
            </a:pPr>
            <a:r>
              <a:rPr lang="en-US" sz="1800" dirty="0"/>
              <a:t>Average Non-Producing Time (NPT) due to ESP Failure costs &gt; $150K per day per well</a:t>
            </a:r>
          </a:p>
          <a:p>
            <a:pPr lvl="1">
              <a:spcBef>
                <a:spcPts val="300"/>
              </a:spcBef>
              <a:spcAft>
                <a:spcPts val="300"/>
              </a:spcAft>
            </a:pPr>
            <a:r>
              <a:rPr lang="en-US" sz="1400" dirty="0"/>
              <a:t>ML techniques used historically (rule-based, fuzzy logic, traditional ML), but they don’t scale </a:t>
            </a:r>
          </a:p>
          <a:p>
            <a:pPr lvl="1">
              <a:spcBef>
                <a:spcPts val="300"/>
              </a:spcBef>
              <a:spcAft>
                <a:spcPts val="300"/>
              </a:spcAft>
            </a:pPr>
            <a:r>
              <a:rPr lang="en-US" sz="1400" dirty="0"/>
              <a:t>&gt;50% False Alarms + detect failures too late </a:t>
            </a:r>
          </a:p>
          <a:p>
            <a:pPr>
              <a:spcBef>
                <a:spcPts val="600"/>
              </a:spcBef>
              <a:spcAft>
                <a:spcPts val="600"/>
              </a:spcAft>
            </a:pPr>
            <a:r>
              <a:rPr lang="en-US" sz="1800" dirty="0">
                <a:solidFill>
                  <a:schemeClr val="tx2"/>
                </a:solidFill>
              </a:rPr>
              <a:t>Deep Learning: 93% detection accuracy with 2 months lead time at 7% False Alarm (for 200 wells)</a:t>
            </a:r>
          </a:p>
          <a:p>
            <a:pPr>
              <a:spcBef>
                <a:spcPts val="600"/>
              </a:spcBef>
              <a:spcAft>
                <a:spcPts val="600"/>
              </a:spcAft>
            </a:pPr>
            <a:r>
              <a:rPr lang="en-US" sz="1800" dirty="0">
                <a:solidFill>
                  <a:schemeClr val="tx2"/>
                </a:solidFill>
              </a:rPr>
              <a:t>At 10% False Positive, DL-based Anomaly Detection yields $300K per well of lost productivity annually</a:t>
            </a:r>
          </a:p>
          <a:p>
            <a:pPr>
              <a:spcBef>
                <a:spcPts val="600"/>
              </a:spcBef>
              <a:spcAft>
                <a:spcPts val="600"/>
              </a:spcAft>
            </a:pPr>
            <a:endParaRPr lang="en-US" sz="2000" dirty="0">
              <a:solidFill>
                <a:srgbClr val="76B900"/>
              </a:solidFill>
            </a:endParaRPr>
          </a:p>
        </p:txBody>
      </p:sp>
      <p:sp>
        <p:nvSpPr>
          <p:cNvPr id="8" name="Text Placeholder 7">
            <a:extLst>
              <a:ext uri="{FF2B5EF4-FFF2-40B4-BE49-F238E27FC236}">
                <a16:creationId xmlns:a16="http://schemas.microsoft.com/office/drawing/2014/main" id="{BDD81734-B26C-4725-A53A-94EC883459D8}"/>
              </a:ext>
            </a:extLst>
          </p:cNvPr>
          <p:cNvSpPr>
            <a:spLocks noGrp="1"/>
          </p:cNvSpPr>
          <p:nvPr>
            <p:ph type="body" sz="quarter" idx="10"/>
          </p:nvPr>
        </p:nvSpPr>
        <p:spPr/>
        <p:txBody>
          <a:bodyPr/>
          <a:lstStyle/>
          <a:p>
            <a:r>
              <a:rPr lang="en-US" dirty="0"/>
              <a:t> </a:t>
            </a:r>
          </a:p>
        </p:txBody>
      </p:sp>
      <p:pic>
        <p:nvPicPr>
          <p:cNvPr id="6" name="Picture 5">
            <a:extLst>
              <a:ext uri="{FF2B5EF4-FFF2-40B4-BE49-F238E27FC236}">
                <a16:creationId xmlns:a16="http://schemas.microsoft.com/office/drawing/2014/main" id="{EA83409B-E75C-42C4-A359-FA32A32E949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7422" y="1892410"/>
            <a:ext cx="4094132" cy="4008660"/>
          </a:xfrm>
          <a:prstGeom prst="rect">
            <a:avLst/>
          </a:prstGeom>
        </p:spPr>
      </p:pic>
    </p:spTree>
    <p:extLst>
      <p:ext uri="{BB962C8B-B14F-4D97-AF65-F5344CB8AC3E}">
        <p14:creationId xmlns:p14="http://schemas.microsoft.com/office/powerpoint/2010/main" val="217711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0_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err="1" smtClean="0">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9E8B2F2D50A34B8956FD0A46C10A97" ma:contentTypeVersion="0" ma:contentTypeDescription="Create a new document." ma:contentTypeScope="" ma:versionID="2d22a1089f8aa3be74aa23dc2e82a28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A82F4F-F3EA-4E98-BEE2-3C70B6315C21}">
  <ds:schemaRefs>
    <ds:schemaRef ds:uri="http://purl.org/dc/elements/1.1/"/>
    <ds:schemaRef ds:uri="http://purl.org/dc/terms/"/>
    <ds:schemaRef ds:uri="http://schemas.microsoft.com/office/2006/metadata/contentType"/>
    <ds:schemaRef ds:uri="http://schemas.microsoft.com/office/2006/metadata/properties"/>
    <ds:schemaRef ds:uri="http://schemas.microsoft.com/office/2006/metadata/properties/metaAttributes"/>
    <ds:schemaRef ds:uri="http://schemas.microsoft.com/office/internal/2005/internalDocumentation"/>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F88E22E-2A4B-4FB1-9848-BF16E7DBE74B}">
  <ds:schemaRefs>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E29B7386-0C5E-43DB-8BF1-052EEAD5F5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26881</TotalTime>
  <Words>4213</Words>
  <Application>Microsoft Office PowerPoint</Application>
  <PresentationFormat>Custom</PresentationFormat>
  <Paragraphs>300</Paragraphs>
  <Slides>33</Slides>
  <Notes>31</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33</vt:i4>
      </vt:variant>
    </vt:vector>
  </HeadingPairs>
  <TitlesOfParts>
    <vt:vector size="48" baseType="lpstr">
      <vt:lpstr>DINPro</vt:lpstr>
      <vt:lpstr>Helvetica Neue</vt:lpstr>
      <vt:lpstr>inherit</vt:lpstr>
      <vt:lpstr>Noto Sans Symbols</vt:lpstr>
      <vt:lpstr>Arial</vt:lpstr>
      <vt:lpstr>Calibri</vt:lpstr>
      <vt:lpstr>Century Gothic</vt:lpstr>
      <vt:lpstr>Georgia</vt:lpstr>
      <vt:lpstr>Open Sans</vt:lpstr>
      <vt:lpstr>Trebuchet MS</vt:lpstr>
      <vt:lpstr>Wingdings</vt:lpstr>
      <vt:lpstr>Title &amp; Bullet</vt:lpstr>
      <vt:lpstr>20_Title &amp; Bullet</vt:lpstr>
      <vt:lpstr>1_Title &amp; Bullet</vt:lpstr>
      <vt:lpstr>2_Title &amp; Bullet</vt:lpstr>
      <vt:lpstr>Applications of AI for Predictive Maintenance</vt:lpstr>
      <vt:lpstr>PowerPoint Presentation</vt:lpstr>
      <vt:lpstr>WORKSHOP perspective</vt:lpstr>
      <vt:lpstr>WORKSHOP SUMMARY</vt:lpstr>
      <vt:lpstr>WORKSHOP OUTLINE</vt:lpstr>
      <vt:lpstr>Introduction To  Predictive Maintenance</vt:lpstr>
      <vt:lpstr>PREDICTIVE MAINTENANCE</vt:lpstr>
      <vt:lpstr>PowerPoint Presentation</vt:lpstr>
      <vt:lpstr>Oil field Predictive Maintenance</vt:lpstr>
      <vt:lpstr>WHAT DOES THIS WORKSHOP COVER?</vt:lpstr>
      <vt:lpstr>workshop structure</vt:lpstr>
      <vt:lpstr>XGBoost algorithm</vt:lpstr>
      <vt:lpstr>WHAT IS XGBOOST</vt:lpstr>
      <vt:lpstr>XGBoost – Classification trees</vt:lpstr>
      <vt:lpstr>XGBoost – Classification trees</vt:lpstr>
      <vt:lpstr>XGBoost – Classification trees</vt:lpstr>
      <vt:lpstr>The Backblaze dataset</vt:lpstr>
      <vt:lpstr>THE BACKBLAZE DATASET</vt:lpstr>
      <vt:lpstr>THE BACKBLAZE DATA FORMAT</vt:lpstr>
      <vt:lpstr>DATA PREPARATION THOUGHTS</vt:lpstr>
      <vt:lpstr>Methodology</vt:lpstr>
      <vt:lpstr>Exercise</vt:lpstr>
      <vt:lpstr>WHAT IS RAPIDS CUDF?</vt:lpstr>
      <vt:lpstr>WHAT IS RAPIDS CUDF?</vt:lpstr>
      <vt:lpstr>Model Accuracy</vt:lpstr>
      <vt:lpstr>HOW TO MEASURE MODEL ACCURACY</vt:lpstr>
      <vt:lpstr>HOW TO MEASURE MODEL ACCURACY</vt:lpstr>
      <vt:lpstr>STARTING the lab</vt:lpstr>
      <vt:lpstr>LAB 1 MODEL SUMMARY </vt:lpstr>
      <vt:lpstr>LAST THOUGHTS</vt:lpstr>
      <vt:lpstr>Summary</vt:lpstr>
      <vt:lpstr>LAB 1 SUMMARY </vt:lpstr>
      <vt:lpstr>WHAT’S NEXT (LAB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Accurate object tracking for large scale full motion video</dc:title>
  <dc:creator>Kushan Ahmadian</dc:creator>
  <cp:lastModifiedBy>Kevin Lee (Developer Programs)</cp:lastModifiedBy>
  <cp:revision>198</cp:revision>
  <dcterms:modified xsi:type="dcterms:W3CDTF">2022-08-03T17:03:09Z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0x010100F59E8B2F2D50A34B8956FD0A46C10A97</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Owner">
    <vt:lpwstr>kahmadian@nvidia.com</vt:lpwstr>
  </property>
  <property fmtid="{D5CDD505-2E9C-101B-9397-08002B2CF9AE}" pid="6" name="MSIP_Label_6b558183-044c-4105-8d9c-cea02a2a3d86_SetDate">
    <vt:lpwstr>2019-02-28T22:47:28.5404735Z</vt:lpwstr>
  </property>
  <property fmtid="{D5CDD505-2E9C-101B-9397-08002B2CF9AE}" pid="7" name="MSIP_Label_6b558183-044c-4105-8d9c-cea02a2a3d86_Name">
    <vt:lpwstr>Unrestricted</vt:lpwstr>
  </property>
  <property fmtid="{D5CDD505-2E9C-101B-9397-08002B2CF9AE}" pid="8" name="MSIP_Label_6b558183-044c-4105-8d9c-cea02a2a3d86_Application">
    <vt:lpwstr>Microsoft Azure Information Protection</vt:lpwstr>
  </property>
  <property fmtid="{D5CDD505-2E9C-101B-9397-08002B2CF9AE}" pid="9" name="MSIP_Label_6b558183-044c-4105-8d9c-cea02a2a3d86_Extended_MSFT_Method">
    <vt:lpwstr>Automatic</vt:lpwstr>
  </property>
  <property fmtid="{D5CDD505-2E9C-101B-9397-08002B2CF9AE}" pid="10" name="Sensitivity">
    <vt:lpwstr>Unrestricted</vt:lpwstr>
  </property>
</Properties>
</file>